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49"/>
  </p:notesMasterIdLst>
  <p:handoutMasterIdLst>
    <p:handoutMasterId r:id="rId50"/>
  </p:handoutMasterIdLst>
  <p:sldIdLst>
    <p:sldId id="330" r:id="rId2"/>
    <p:sldId id="411" r:id="rId3"/>
    <p:sldId id="413" r:id="rId4"/>
    <p:sldId id="468" r:id="rId5"/>
    <p:sldId id="414" r:id="rId6"/>
    <p:sldId id="415" r:id="rId7"/>
    <p:sldId id="416" r:id="rId8"/>
    <p:sldId id="417" r:id="rId9"/>
    <p:sldId id="419" r:id="rId10"/>
    <p:sldId id="421" r:id="rId11"/>
    <p:sldId id="423" r:id="rId12"/>
    <p:sldId id="500" r:id="rId13"/>
    <p:sldId id="501" r:id="rId14"/>
    <p:sldId id="428" r:id="rId15"/>
    <p:sldId id="429" r:id="rId16"/>
    <p:sldId id="431" r:id="rId17"/>
    <p:sldId id="430" r:id="rId18"/>
    <p:sldId id="432" r:id="rId19"/>
    <p:sldId id="434" r:id="rId20"/>
    <p:sldId id="471" r:id="rId21"/>
    <p:sldId id="502" r:id="rId22"/>
    <p:sldId id="435" r:id="rId23"/>
    <p:sldId id="436" r:id="rId24"/>
    <p:sldId id="437" r:id="rId25"/>
    <p:sldId id="516" r:id="rId26"/>
    <p:sldId id="479" r:id="rId27"/>
    <p:sldId id="473" r:id="rId28"/>
    <p:sldId id="476" r:id="rId29"/>
    <p:sldId id="445" r:id="rId30"/>
    <p:sldId id="446" r:id="rId31"/>
    <p:sldId id="447" r:id="rId32"/>
    <p:sldId id="448" r:id="rId33"/>
    <p:sldId id="518" r:id="rId34"/>
    <p:sldId id="451" r:id="rId35"/>
    <p:sldId id="496" r:id="rId36"/>
    <p:sldId id="455" r:id="rId37"/>
    <p:sldId id="510" r:id="rId38"/>
    <p:sldId id="457" r:id="rId39"/>
    <p:sldId id="511" r:id="rId40"/>
    <p:sldId id="512" r:id="rId41"/>
    <p:sldId id="513" r:id="rId42"/>
    <p:sldId id="458" r:id="rId43"/>
    <p:sldId id="459" r:id="rId44"/>
    <p:sldId id="460" r:id="rId45"/>
    <p:sldId id="461" r:id="rId46"/>
    <p:sldId id="514" r:id="rId47"/>
    <p:sldId id="467" r:id="rId48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CCECFF"/>
    <a:srgbClr val="66CCFF"/>
    <a:srgbClr val="CCFFFF"/>
    <a:srgbClr val="F8F8F8"/>
    <a:srgbClr val="EAEAEA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10" autoAdjust="0"/>
    <p:restoredTop sz="94635"/>
  </p:normalViewPr>
  <p:slideViewPr>
    <p:cSldViewPr snapToGrid="0">
      <p:cViewPr varScale="1">
        <p:scale>
          <a:sx n="82" d="100"/>
          <a:sy n="82" d="100"/>
        </p:scale>
        <p:origin x="1498" y="53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-905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A12DC8-9922-4E6E-BC02-F6A63767218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ctr" anchorCtr="0" compatLnSpc="1">
            <a:prstTxWarp prst="textNoShape">
              <a:avLst/>
            </a:prstTxWarp>
          </a:bodyPr>
          <a:lstStyle>
            <a:lvl1pPr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6E72947A-FE2E-4445-85D8-C03306D26DD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1288" y="0"/>
            <a:ext cx="307181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ctr" anchorCtr="0" compatLnSpc="1">
            <a:prstTxWarp prst="textNoShape">
              <a:avLst/>
            </a:prstTxWarp>
          </a:bodyPr>
          <a:lstStyle>
            <a:lvl1pPr algn="r"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C64A7CC0-6DD4-4720-82BF-E4908F4AFFA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7340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b" anchorCtr="0" compatLnSpc="1">
            <a:prstTxWarp prst="textNoShape">
              <a:avLst/>
            </a:prstTxWarp>
          </a:bodyPr>
          <a:lstStyle>
            <a:lvl1pPr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6BE9BEEC-119C-420C-8C74-AFCA5FA1C4C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1288" y="8866188"/>
            <a:ext cx="3071812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b" anchorCtr="0" compatLnSpc="1">
            <a:prstTxWarp prst="textNoShape">
              <a:avLst/>
            </a:prstTxWarp>
          </a:bodyPr>
          <a:lstStyle>
            <a:lvl1pPr algn="r" defTabSz="882650">
              <a:defRPr sz="1100">
                <a:latin typeface="Helvetica" charset="0"/>
                <a:ea typeface="MS PGothic" charset="-128"/>
              </a:defRPr>
            </a:lvl1pPr>
          </a:lstStyle>
          <a:p>
            <a:pPr>
              <a:defRPr/>
            </a:pPr>
            <a:fld id="{896B91AD-C34E-4B05-8D9C-1014E5F01E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2715B35B-6971-4CC0-B4FB-95B01BCF426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2A02FF1F-3F52-47A2-B35E-EBB0E2282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3513" y="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12612CE7-EF94-4293-9356-A0763F4E73E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2688" y="698500"/>
            <a:ext cx="4646612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43BD7482-5C58-44F9-A08E-BFE34494D0D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6425"/>
            <a:ext cx="5140325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AC6369B-F957-4079-90E1-CA217ED505C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D62366FD-3440-43D4-A730-7A55A662E4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3513" y="883285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Times New Roman" charset="0"/>
                <a:ea typeface="MS PGothic" charset="-128"/>
              </a:defRPr>
            </a:lvl1pPr>
          </a:lstStyle>
          <a:p>
            <a:pPr>
              <a:defRPr/>
            </a:pPr>
            <a:fld id="{73B872E8-FDB0-4502-A51A-B7A4A00AC4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panose="020B0600070205080204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CDEF1EC1-A032-4256-A5B8-82331B81B1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B6FBBD-AF90-4377-83FA-2F3819AD38A1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1DCEB876-7853-4EC8-86DE-2233D519AA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1317CDD3-494C-45D9-A8EF-4B0E12327A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3D975521-C031-44A8-80BF-39B38B75F0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1A3DECD5-2795-49AC-8BF6-9DFEFF419D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8A783162-EACC-46A4-B314-BFAA15B50D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FDCB06C7-C4C1-4DF4-AE1C-75C2D1E2FA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D19DD103-275F-46A0-BEB3-576DC18D62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E9ADCDDC-7641-41D4-AAB2-2DC5DA9547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DFCFEC24-8D51-4AAB-8657-81C98775092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4FAB513B-E127-4650-9171-574B0AF722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9EC96916-1BAE-4A4E-BF94-2604763DB99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7FEBB5C8-282F-4906-80B9-C81D701613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17605DEB-C81B-41F2-ABA8-D21CD717FA7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520811E7-D32E-4B74-9C5E-4F2EBBA715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CADFF460-F732-4F8E-9BEC-BDC62B69C0F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E427A0BF-8535-41FD-9918-F0C0C2585CD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297FF49F-1D45-469B-875E-F2DC1DDA4D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949FD0D0-FC60-49A7-A825-489FF222CA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6060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>
            <a:extLst>
              <a:ext uri="{FF2B5EF4-FFF2-40B4-BE49-F238E27FC236}">
                <a16:creationId xmlns:a16="http://schemas.microsoft.com/office/drawing/2014/main" id="{36C03FFC-61A1-4E2B-BB58-CEF8239A97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E1C4ACA0-7908-4D31-AF21-00AD91730D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2">
            <a:extLst>
              <a:ext uri="{FF2B5EF4-FFF2-40B4-BE49-F238E27FC236}">
                <a16:creationId xmlns:a16="http://schemas.microsoft.com/office/drawing/2014/main" id="{599F2A1A-F415-4861-9317-8DF50F438D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1" name="Rectangle 3">
            <a:extLst>
              <a:ext uri="{FF2B5EF4-FFF2-40B4-BE49-F238E27FC236}">
                <a16:creationId xmlns:a16="http://schemas.microsoft.com/office/drawing/2014/main" id="{68EDBADE-A031-473C-85B2-8404A682002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20DF96DF-3F74-4EB3-AA2E-7D9494973A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E2557FD8-EB60-4E74-935E-C71DFE670F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>
            <a:extLst>
              <a:ext uri="{FF2B5EF4-FFF2-40B4-BE49-F238E27FC236}">
                <a16:creationId xmlns:a16="http://schemas.microsoft.com/office/drawing/2014/main" id="{03A7F482-09C8-4234-BA8B-E06C784513B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F97F5174-3BAF-4B1B-846E-3DB7430B29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46F678B6-0AFA-4070-84E8-E0DDD2DCB2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607DE2B4-6350-4A16-8897-F8F2804C1A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B8301404-D876-4FA9-9859-EB43354FAF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EB83674B-F150-4C3E-831A-26B553169A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34F8BBD9-185E-425D-9763-2A1219F950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C11B4F24-2CE2-4D89-BDF4-88019FD32B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8254272E-8B5C-40B4-A4EA-B3AC2155864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9D1E1BBA-BF49-429D-819D-3CEAF021F7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431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2">
            <a:extLst>
              <a:ext uri="{FF2B5EF4-FFF2-40B4-BE49-F238E27FC236}">
                <a16:creationId xmlns:a16="http://schemas.microsoft.com/office/drawing/2014/main" id="{ADE71AF2-BE40-466B-B1D6-529EC4391F0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163544B4-63EF-4C2F-8659-49A75C26F2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>
            <a:extLst>
              <a:ext uri="{FF2B5EF4-FFF2-40B4-BE49-F238E27FC236}">
                <a16:creationId xmlns:a16="http://schemas.microsoft.com/office/drawing/2014/main" id="{D66F45FA-B662-4E14-83BC-2CA84F5CF7B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67B2FD97-934F-4AF8-A525-6E87AD2A06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9D492BA8-9072-4CF5-A54A-DE5E3CE45A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3B894CE-C3E8-4116-9227-ABEEFBBE3F8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4C8FA0E1-3EB3-4E2B-963D-980FCF3F4D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23C93D2C-31D7-493E-84F1-0B33AC4A11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A10BBC64-6D22-40D9-8A39-A922F2B550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DEFA5C88-3591-4F38-8DE2-ED780B85BE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4730F164-3563-441D-A2BB-9ECF873C6BA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58081F0E-1362-4F6F-BE70-E88D6BFB0B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EE794A5A-A3D6-4F4A-AC5D-7848682BF0C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51B19849-C4BE-437E-8FA6-62C406FD6A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840D6A5B-2DF8-46AB-99E3-DD4447D91D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643A5627-CB21-4B22-827F-59A9C1902D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7968B1FC-40C0-4209-B546-5BC55506CCE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E1D34BBE-98B7-491C-B523-E80B67BE05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194517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>
            <a:extLst>
              <a:ext uri="{FF2B5EF4-FFF2-40B4-BE49-F238E27FC236}">
                <a16:creationId xmlns:a16="http://schemas.microsoft.com/office/drawing/2014/main" id="{7B3A5B9D-7073-4B04-815D-4C28F8C629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BC76B9EF-EFF6-4934-98D1-D26E322C1B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>
            <a:extLst>
              <a:ext uri="{FF2B5EF4-FFF2-40B4-BE49-F238E27FC236}">
                <a16:creationId xmlns:a16="http://schemas.microsoft.com/office/drawing/2014/main" id="{9BD35E56-DD67-4ECB-BD37-13A2B5AEEC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7283" name="Rectangle 3">
            <a:extLst>
              <a:ext uri="{FF2B5EF4-FFF2-40B4-BE49-F238E27FC236}">
                <a16:creationId xmlns:a16="http://schemas.microsoft.com/office/drawing/2014/main" id="{671B6D1F-21BA-45DA-B276-24F324AE8A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>
            <a:extLst>
              <a:ext uri="{FF2B5EF4-FFF2-40B4-BE49-F238E27FC236}">
                <a16:creationId xmlns:a16="http://schemas.microsoft.com/office/drawing/2014/main" id="{459F42AB-B2FE-430D-B9BB-6A59FD8514A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427" name="Rectangle 3">
            <a:extLst>
              <a:ext uri="{FF2B5EF4-FFF2-40B4-BE49-F238E27FC236}">
                <a16:creationId xmlns:a16="http://schemas.microsoft.com/office/drawing/2014/main" id="{6AA9600B-65A8-48A0-AEBE-270116A22D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Rectangle 2">
            <a:extLst>
              <a:ext uri="{FF2B5EF4-FFF2-40B4-BE49-F238E27FC236}">
                <a16:creationId xmlns:a16="http://schemas.microsoft.com/office/drawing/2014/main" id="{9AF59525-78E1-4DD8-A170-40C6713E65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8547" name="Rectangle 3">
            <a:extLst>
              <a:ext uri="{FF2B5EF4-FFF2-40B4-BE49-F238E27FC236}">
                <a16:creationId xmlns:a16="http://schemas.microsoft.com/office/drawing/2014/main" id="{63C1A84E-D626-48F7-9E90-4ECA8C9E4F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2">
            <a:extLst>
              <a:ext uri="{FF2B5EF4-FFF2-40B4-BE49-F238E27FC236}">
                <a16:creationId xmlns:a16="http://schemas.microsoft.com/office/drawing/2014/main" id="{CB6525D0-C6FC-4582-B2A0-7ABC039688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>
            <a:extLst>
              <a:ext uri="{FF2B5EF4-FFF2-40B4-BE49-F238E27FC236}">
                <a16:creationId xmlns:a16="http://schemas.microsoft.com/office/drawing/2014/main" id="{866B3374-7828-4D2F-A3CB-4C44E319D1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2">
            <a:extLst>
              <a:ext uri="{FF2B5EF4-FFF2-40B4-BE49-F238E27FC236}">
                <a16:creationId xmlns:a16="http://schemas.microsoft.com/office/drawing/2014/main" id="{4346804A-C554-4977-937C-189AD5B0D8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3" name="Rectangle 3">
            <a:extLst>
              <a:ext uri="{FF2B5EF4-FFF2-40B4-BE49-F238E27FC236}">
                <a16:creationId xmlns:a16="http://schemas.microsoft.com/office/drawing/2014/main" id="{96DEE86A-65F8-40A4-9764-1414407722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>
            <a:extLst>
              <a:ext uri="{FF2B5EF4-FFF2-40B4-BE49-F238E27FC236}">
                <a16:creationId xmlns:a16="http://schemas.microsoft.com/office/drawing/2014/main" id="{82C699AE-42EF-4ED2-8387-CB52FD55731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4691" name="Rectangle 3">
            <a:extLst>
              <a:ext uri="{FF2B5EF4-FFF2-40B4-BE49-F238E27FC236}">
                <a16:creationId xmlns:a16="http://schemas.microsoft.com/office/drawing/2014/main" id="{07CC3844-787A-4A53-A206-0A1C333628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CFB97593-0041-4772-A59B-E780BE22DF4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677EF500-B7A4-4BC7-84F3-DC9FCA5B57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Rectangle 2">
            <a:extLst>
              <a:ext uri="{FF2B5EF4-FFF2-40B4-BE49-F238E27FC236}">
                <a16:creationId xmlns:a16="http://schemas.microsoft.com/office/drawing/2014/main" id="{454A392F-FA1E-4AA5-9D5A-3DF2596D762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6739" name="Rectangle 3">
            <a:extLst>
              <a:ext uri="{FF2B5EF4-FFF2-40B4-BE49-F238E27FC236}">
                <a16:creationId xmlns:a16="http://schemas.microsoft.com/office/drawing/2014/main" id="{07B613B1-0A3B-4DB4-B957-B63CB6628D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>
            <a:extLst>
              <a:ext uri="{FF2B5EF4-FFF2-40B4-BE49-F238E27FC236}">
                <a16:creationId xmlns:a16="http://schemas.microsoft.com/office/drawing/2014/main" id="{3029FECB-27E2-4224-86B6-18EB5F828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8787" name="Rectangle 3">
            <a:extLst>
              <a:ext uri="{FF2B5EF4-FFF2-40B4-BE49-F238E27FC236}">
                <a16:creationId xmlns:a16="http://schemas.microsoft.com/office/drawing/2014/main" id="{9BD96AFF-203C-437E-94F6-276A8EF05F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>
            <a:extLst>
              <a:ext uri="{FF2B5EF4-FFF2-40B4-BE49-F238E27FC236}">
                <a16:creationId xmlns:a16="http://schemas.microsoft.com/office/drawing/2014/main" id="{A79B685D-D33A-4C9E-AEC1-D2DFA67D000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0835" name="Rectangle 3">
            <a:extLst>
              <a:ext uri="{FF2B5EF4-FFF2-40B4-BE49-F238E27FC236}">
                <a16:creationId xmlns:a16="http://schemas.microsoft.com/office/drawing/2014/main" id="{BCEEA52D-F721-4D9B-9317-6AD73159E31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>
            <a:extLst>
              <a:ext uri="{FF2B5EF4-FFF2-40B4-BE49-F238E27FC236}">
                <a16:creationId xmlns:a16="http://schemas.microsoft.com/office/drawing/2014/main" id="{8FA0F68A-BCAA-45B1-A89C-BCD5C5E6EB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3" name="Rectangle 3">
            <a:extLst>
              <a:ext uri="{FF2B5EF4-FFF2-40B4-BE49-F238E27FC236}">
                <a16:creationId xmlns:a16="http://schemas.microsoft.com/office/drawing/2014/main" id="{F71B20DB-2F60-43E4-8C82-8E3C6650EC5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Rectangle 2">
            <a:extLst>
              <a:ext uri="{FF2B5EF4-FFF2-40B4-BE49-F238E27FC236}">
                <a16:creationId xmlns:a16="http://schemas.microsoft.com/office/drawing/2014/main" id="{21358D55-194B-4251-8EB7-586E9A80ED6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4931" name="Rectangle 3">
            <a:extLst>
              <a:ext uri="{FF2B5EF4-FFF2-40B4-BE49-F238E27FC236}">
                <a16:creationId xmlns:a16="http://schemas.microsoft.com/office/drawing/2014/main" id="{F661D109-31FD-4BA0-87F2-4B254366E2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>
            <a:extLst>
              <a:ext uri="{FF2B5EF4-FFF2-40B4-BE49-F238E27FC236}">
                <a16:creationId xmlns:a16="http://schemas.microsoft.com/office/drawing/2014/main" id="{D2202362-7471-46C7-9C31-E5A6027418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4147" name="Rectangle 3">
            <a:extLst>
              <a:ext uri="{FF2B5EF4-FFF2-40B4-BE49-F238E27FC236}">
                <a16:creationId xmlns:a16="http://schemas.microsoft.com/office/drawing/2014/main" id="{C33781B4-D103-424B-BE83-A42E8E9F7B3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>
            <a:extLst>
              <a:ext uri="{FF2B5EF4-FFF2-40B4-BE49-F238E27FC236}">
                <a16:creationId xmlns:a16="http://schemas.microsoft.com/office/drawing/2014/main" id="{655D7E6C-E4BC-4E16-83B1-ED424A35489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6387" name="Rectangle 3">
            <a:extLst>
              <a:ext uri="{FF2B5EF4-FFF2-40B4-BE49-F238E27FC236}">
                <a16:creationId xmlns:a16="http://schemas.microsoft.com/office/drawing/2014/main" id="{96D47F81-B4E3-449F-BAFA-037C2736461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>
            <a:extLst>
              <a:ext uri="{FF2B5EF4-FFF2-40B4-BE49-F238E27FC236}">
                <a16:creationId xmlns:a16="http://schemas.microsoft.com/office/drawing/2014/main" id="{A9F52C5D-9955-47A2-9EA6-38FEB66EF37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59" name="Rectangle 3">
            <a:extLst>
              <a:ext uri="{FF2B5EF4-FFF2-40B4-BE49-F238E27FC236}">
                <a16:creationId xmlns:a16="http://schemas.microsoft.com/office/drawing/2014/main" id="{E6218432-9C5A-4AD0-9E05-B779659723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042EA566-EA1E-431B-9110-DD679A87E3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1C1B7D9C-8A76-4C14-A850-8C9DC9F5D5F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F878B3E-8479-4A7F-B924-0DB8314B23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2282D934-92EA-49D5-A68F-69E0FE5307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59AB2CB0-7084-4003-8F6F-84F247F5EB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6808F682-D9AD-4570-A2CA-1F45861E4D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F785276E-E512-431C-9863-60C16073997B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A16CBBBC-832D-4981-B7BE-1E6129BC1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ECCF6664-2599-48D7-AF8C-34B0B9441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C5EC98FB-CBB8-449B-A94E-B0B58773A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F334230E-B06E-4011-9947-832BC9534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25BFB58C-5B52-429B-BF7C-2A3DD468A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Operating System Concepts – 10</a:t>
            </a:r>
            <a:r>
              <a:rPr lang="en-US" sz="1000" b="1" baseline="30000" dirty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D3E76B3A-1933-415B-8018-61828BE85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568F85F6-D2B1-49C8-8F26-5A6CD47E8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>
              <a:defRPr/>
            </a:pPr>
            <a:endParaRPr lang="x-none" altLang="x-none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6835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9121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999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006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6602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8752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903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732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439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0291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386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34B7DADE-05C1-4235-BC95-7FD16DF5A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2C13949F-D9D1-4EE3-9FC6-AFE9404AEC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156033E-2A1D-44DE-9E54-71D4B4B6E8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90575" y="1233488"/>
            <a:ext cx="7743825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4A806BF-A0C0-4368-AD58-420F34B3A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38CA0CBE-E7DB-4B13-BE0C-81E2F34D25C5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66E26E9-18B9-458C-AE7B-19180B81E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CCFF09E-8C15-497C-99D4-D11290D2D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3" name="Text Box 9">
            <a:extLst>
              <a:ext uri="{FF2B5EF4-FFF2-40B4-BE49-F238E27FC236}">
                <a16:creationId xmlns:a16="http://schemas.microsoft.com/office/drawing/2014/main" id="{332EE4A3-5FFF-44B0-9A59-5F8CE7D75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6613525"/>
            <a:ext cx="447675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x-none" sz="1000" b="1">
                <a:solidFill>
                  <a:srgbClr val="006699"/>
                </a:solidFill>
                <a:latin typeface="Helvetica" charset="0"/>
              </a:rPr>
              <a:t>3.</a:t>
            </a:r>
            <a:fld id="{A6EDADC4-5648-406C-94CA-EDDB863B04E2}" type="slidenum">
              <a:rPr lang="en-US" altLang="x-none" sz="1000" b="1" smtClean="0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x-none" sz="1000" b="1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4AE1926B-ED4A-404A-BC01-96D11B8A4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0963" y="6613525"/>
            <a:ext cx="2713037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32010AC7-36CA-437D-BB87-25E8B15E00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94475"/>
            <a:ext cx="2730500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Operating System Concepts – 10</a:t>
            </a:r>
            <a:r>
              <a:rPr lang="en-US" sz="1000" b="1" baseline="30000" dirty="0">
                <a:solidFill>
                  <a:srgbClr val="006699"/>
                </a:solidFill>
                <a:latin typeface="Helvetica" pitchFamily="-84" charset="0"/>
              </a:rPr>
              <a:t>th</a:t>
            </a: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09E176C0-BBA8-45C3-9F79-40005E1FF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15" r:id="rId1"/>
    <p:sldLayoutId id="2147484205" r:id="rId2"/>
    <p:sldLayoutId id="2147484206" r:id="rId3"/>
    <p:sldLayoutId id="2147484207" r:id="rId4"/>
    <p:sldLayoutId id="2147484208" r:id="rId5"/>
    <p:sldLayoutId id="2147484209" r:id="rId6"/>
    <p:sldLayoutId id="2147484210" r:id="rId7"/>
    <p:sldLayoutId id="2147484211" r:id="rId8"/>
    <p:sldLayoutId id="2147484212" r:id="rId9"/>
    <p:sldLayoutId id="2147484213" r:id="rId10"/>
    <p:sldLayoutId id="21474842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MS PGothic" panose="020B0600070205080204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MS PGothic" panose="020B0600070205080204" pitchFamily="34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9BD8569B-4861-4CBE-8902-C2DD5C49C83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831975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/>
              <a:t>Chapter 3:  Processes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6D14E00-AC36-46B6-804B-3B1E61B7A1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0" y="172132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Scheduling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CD9E4484-1299-4947-B075-F0D9269BBD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0738" y="1119417"/>
            <a:ext cx="6456362" cy="3839445"/>
          </a:xfrm>
        </p:spPr>
        <p:txBody>
          <a:bodyPr/>
          <a:lstStyle/>
          <a:p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scheduler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selects among available processes for next execution on CPU core</a:t>
            </a:r>
          </a:p>
          <a:p>
            <a:r>
              <a:rPr lang="en-US" altLang="en-US" dirty="0"/>
              <a:t>Goal -- Maximize CPU use, quickly switch processes onto CPU core</a:t>
            </a:r>
          </a:p>
          <a:p>
            <a:r>
              <a:rPr lang="en-US" altLang="en-US" dirty="0"/>
              <a:t>Maintains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scheduling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of processes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Ready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set of all processes residing in main memory, ready and waiting to execute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Wait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set of processes waiting for an event (i.e., I/O)</a:t>
            </a:r>
          </a:p>
          <a:p>
            <a:pPr lvl="1"/>
            <a:r>
              <a:rPr lang="en-US" altLang="en-US" dirty="0"/>
              <a:t>Processes migrate among the various queues</a:t>
            </a:r>
          </a:p>
          <a:p>
            <a:pPr marL="0" indent="0"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38DB7F06-1635-4E8A-B106-08B7519EA7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7413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Representation of Process Scheduling</a:t>
            </a:r>
          </a:p>
        </p:txBody>
      </p:sp>
      <p:pic>
        <p:nvPicPr>
          <p:cNvPr id="31747" name="Picture 2">
            <a:extLst>
              <a:ext uri="{FF2B5EF4-FFF2-40B4-BE49-F238E27FC236}">
                <a16:creationId xmlns:a16="http://schemas.microsoft.com/office/drawing/2014/main" id="{A0A8D57B-B011-4BA3-A330-AE3AFD4C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063" y="1897063"/>
            <a:ext cx="5229225" cy="301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4294884C-D89B-43C5-8278-E1AFFD1E5D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42963" y="228600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/>
              <a:t>CPU Switch From Process to Process</a:t>
            </a:r>
          </a:p>
        </p:txBody>
      </p:sp>
      <p:sp>
        <p:nvSpPr>
          <p:cNvPr id="33795" name="TextBox 1">
            <a:extLst>
              <a:ext uri="{FF2B5EF4-FFF2-40B4-BE49-F238E27FC236}">
                <a16:creationId xmlns:a16="http://schemas.microsoft.com/office/drawing/2014/main" id="{2AC6A249-89C1-4E3A-A92E-5E91F7A23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8542" y="979488"/>
            <a:ext cx="685395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dirty="0">
                <a:latin typeface="Verdana" panose="020B0604030504040204" pitchFamily="34" charset="0"/>
              </a:rPr>
              <a:t>A </a:t>
            </a:r>
            <a:r>
              <a:rPr kumimoji="0" lang="en-US" altLang="en-US" b="1" dirty="0">
                <a:latin typeface="Verdana" panose="020B0604030504040204" pitchFamily="34" charset="0"/>
              </a:rPr>
              <a:t>context switch </a:t>
            </a:r>
            <a:r>
              <a:rPr kumimoji="0" lang="en-US" altLang="en-US" dirty="0">
                <a:latin typeface="Verdana" panose="020B0604030504040204" pitchFamily="34" charset="0"/>
              </a:rPr>
              <a:t>occurs when the CPU  switches from one process to another.</a:t>
            </a:r>
          </a:p>
        </p:txBody>
      </p:sp>
      <p:pic>
        <p:nvPicPr>
          <p:cNvPr id="33796" name="Picture 1">
            <a:extLst>
              <a:ext uri="{FF2B5EF4-FFF2-40B4-BE49-F238E27FC236}">
                <a16:creationId xmlns:a16="http://schemas.microsoft.com/office/drawing/2014/main" id="{81BF3499-8F25-4834-B5FB-DDAE9041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083" y="1780486"/>
            <a:ext cx="5185155" cy="4237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569EF2C8-62D9-4AD3-A3DB-7E8B03141F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63538" y="231775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/>
              <a:t>Context Switch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BFE77FD9-7213-4CFD-BE76-B9508F46FB8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4076" y="1108075"/>
            <a:ext cx="6648693" cy="4413494"/>
          </a:xfrm>
        </p:spPr>
        <p:txBody>
          <a:bodyPr/>
          <a:lstStyle/>
          <a:p>
            <a:r>
              <a:rPr lang="en-US" altLang="en-US" dirty="0"/>
              <a:t>When CPU switches to another process, the system must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save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the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state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of the old process and load the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saved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state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for the new process via a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context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switch</a:t>
            </a:r>
          </a:p>
          <a:p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Context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of a process represented in the PCB</a:t>
            </a:r>
          </a:p>
          <a:p>
            <a:r>
              <a:rPr lang="en-US" altLang="en-US" dirty="0"/>
              <a:t>Context-switch time is pure overhead; the system does no useful work while switching</a:t>
            </a:r>
          </a:p>
          <a:p>
            <a:pPr lvl="1"/>
            <a:r>
              <a:rPr lang="en-US" altLang="en-US" dirty="0"/>
              <a:t>The more complex the OS and the PCB </a:t>
            </a:r>
            <a:r>
              <a:rPr lang="en-US" altLang="en-US" dirty="0">
                <a:sym typeface="Wingdings" panose="05000000000000000000" pitchFamily="2" charset="2"/>
              </a:rPr>
              <a:t> the </a:t>
            </a:r>
            <a:r>
              <a:rPr lang="en-US" altLang="en-US" dirty="0"/>
              <a:t>longer the context switch</a:t>
            </a:r>
          </a:p>
          <a:p>
            <a:r>
              <a:rPr lang="en-US" altLang="en-US" dirty="0"/>
              <a:t>Time dependent on hardware support</a:t>
            </a:r>
          </a:p>
          <a:p>
            <a:pPr lvl="1"/>
            <a:r>
              <a:rPr lang="en-US" altLang="en-US" dirty="0"/>
              <a:t>Some hardware provides multiple sets of registers per CPU </a:t>
            </a:r>
            <a:r>
              <a:rPr lang="en-US" altLang="en-US" dirty="0">
                <a:sym typeface="Wingdings" panose="05000000000000000000" pitchFamily="2" charset="2"/>
              </a:rPr>
              <a:t></a:t>
            </a:r>
            <a:r>
              <a:rPr lang="en-US" altLang="en-US" dirty="0"/>
              <a:t> multiple contexts loaded at once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ED9C18A1-E10D-464E-ADF5-DBECC2503EA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1748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Operations on Processes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1EED5598-4581-4F9D-8CEF-0D1A5A5544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313" y="1233488"/>
            <a:ext cx="7381875" cy="4448175"/>
          </a:xfrm>
        </p:spPr>
        <p:txBody>
          <a:bodyPr/>
          <a:lstStyle/>
          <a:p>
            <a:r>
              <a:rPr lang="en-US" altLang="en-US" dirty="0"/>
              <a:t>System must provide mechanisms for:</a:t>
            </a:r>
          </a:p>
          <a:p>
            <a:pPr lvl="1"/>
            <a:r>
              <a:rPr lang="en-US" altLang="en-US" dirty="0"/>
              <a:t> Process creation</a:t>
            </a:r>
          </a:p>
          <a:p>
            <a:pPr lvl="1"/>
            <a:r>
              <a:rPr lang="en-US" altLang="en-US" dirty="0"/>
              <a:t> Process termination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C072917A-2F04-4923-8279-E4AEA8CC45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47150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Creation</a:t>
            </a:r>
          </a:p>
        </p:txBody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D7F79436-9B7B-4340-B99C-8D1E088896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4075" y="1169988"/>
            <a:ext cx="6824540" cy="4984627"/>
          </a:xfrm>
        </p:spPr>
        <p:txBody>
          <a:bodyPr/>
          <a:lstStyle/>
          <a:p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Parent</a:t>
            </a:r>
            <a:r>
              <a:rPr lang="en-US" altLang="en-US" b="1" dirty="0"/>
              <a:t> </a:t>
            </a:r>
            <a:r>
              <a:rPr lang="en-US" altLang="en-US" dirty="0"/>
              <a:t>process create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children</a:t>
            </a:r>
            <a:r>
              <a:rPr lang="en-US" altLang="en-US" b="1" dirty="0"/>
              <a:t> </a:t>
            </a:r>
            <a:r>
              <a:rPr lang="en-US" altLang="en-US" dirty="0"/>
              <a:t>processes, which, in turn create other processes, forming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tree</a:t>
            </a:r>
            <a:r>
              <a:rPr lang="en-US" altLang="en-US" dirty="0"/>
              <a:t> of processes</a:t>
            </a:r>
            <a:endParaRPr lang="en-US" altLang="en-US" sz="800" dirty="0"/>
          </a:p>
          <a:p>
            <a:r>
              <a:rPr lang="en-US" altLang="en-US" dirty="0"/>
              <a:t>Generally, process identified and managed via a</a:t>
            </a:r>
            <a:r>
              <a:rPr lang="en-US" altLang="en-US" b="1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identifier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pid</a:t>
            </a:r>
            <a:r>
              <a:rPr lang="en-US" altLang="en-US" dirty="0"/>
              <a:t>)</a:t>
            </a:r>
            <a:endParaRPr lang="en-US" altLang="en-US" sz="800" dirty="0"/>
          </a:p>
          <a:p>
            <a:r>
              <a:rPr lang="en-US" altLang="en-US" dirty="0"/>
              <a:t>Resource sharing options</a:t>
            </a:r>
          </a:p>
          <a:p>
            <a:pPr lvl="1"/>
            <a:r>
              <a:rPr lang="en-US" altLang="en-US" dirty="0"/>
              <a:t>Parent and children share all resources</a:t>
            </a:r>
          </a:p>
          <a:p>
            <a:pPr lvl="1"/>
            <a:r>
              <a:rPr lang="en-US" altLang="en-US" dirty="0"/>
              <a:t>Children share subset of parent</a:t>
            </a:r>
            <a:r>
              <a:rPr lang="ja-JP" altLang="en-US" dirty="0"/>
              <a:t>’</a:t>
            </a:r>
            <a:r>
              <a:rPr lang="en-US" altLang="ja-JP" dirty="0"/>
              <a:t>s resources</a:t>
            </a:r>
          </a:p>
          <a:p>
            <a:pPr lvl="1"/>
            <a:r>
              <a:rPr lang="en-US" altLang="en-US" dirty="0"/>
              <a:t>Parent and child share no resources</a:t>
            </a:r>
            <a:endParaRPr lang="en-US" altLang="en-US" sz="800" dirty="0"/>
          </a:p>
          <a:p>
            <a:r>
              <a:rPr lang="en-US" altLang="en-US" dirty="0"/>
              <a:t>Execution options</a:t>
            </a:r>
          </a:p>
          <a:p>
            <a:pPr lvl="1"/>
            <a:r>
              <a:rPr lang="en-US" altLang="en-US" dirty="0"/>
              <a:t>Parent and children execute concurrently</a:t>
            </a:r>
          </a:p>
          <a:p>
            <a:pPr lvl="1"/>
            <a:r>
              <a:rPr lang="en-US" altLang="en-US" dirty="0"/>
              <a:t>Parent waits until children terminate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BAE43D30-47DB-4A10-9067-ED0817C05E2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9975" y="2174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Creation (Cont.)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5A61E917-5669-429F-AA78-E90F2FCB89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1213" y="1060450"/>
            <a:ext cx="7800975" cy="5627688"/>
          </a:xfrm>
        </p:spPr>
        <p:txBody>
          <a:bodyPr/>
          <a:lstStyle/>
          <a:p>
            <a:r>
              <a:rPr lang="en-US" altLang="en-US" dirty="0"/>
              <a:t>Address space</a:t>
            </a:r>
          </a:p>
          <a:p>
            <a:pPr lvl="1"/>
            <a:r>
              <a:rPr lang="en-US" altLang="en-US" dirty="0"/>
              <a:t>Child duplicate of parent</a:t>
            </a:r>
          </a:p>
          <a:p>
            <a:pPr lvl="1"/>
            <a:r>
              <a:rPr lang="en-US" altLang="en-US" dirty="0"/>
              <a:t>Child has a program loaded into it</a:t>
            </a:r>
          </a:p>
          <a:p>
            <a:r>
              <a:rPr lang="en-US" altLang="en-US" dirty="0"/>
              <a:t>UNIX examples</a:t>
            </a:r>
          </a:p>
          <a:p>
            <a:pPr lvl="1"/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fork()</a:t>
            </a:r>
            <a:r>
              <a:rPr lang="en-US" altLang="en-US" sz="2000" dirty="0">
                <a:solidFill>
                  <a:srgbClr val="000000"/>
                </a:solidFill>
              </a:rPr>
              <a:t> </a:t>
            </a:r>
            <a:r>
              <a:rPr lang="en-US" altLang="en-US" dirty="0"/>
              <a:t>system call creates new process</a:t>
            </a:r>
          </a:p>
          <a:p>
            <a:pPr lvl="1"/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exec()</a:t>
            </a:r>
            <a:r>
              <a:rPr lang="en-US" altLang="en-US" sz="2000" dirty="0"/>
              <a:t> </a:t>
            </a:r>
            <a:r>
              <a:rPr lang="en-US" altLang="en-US" dirty="0"/>
              <a:t>system call used after a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fork()</a:t>
            </a:r>
            <a:r>
              <a:rPr lang="en-US" altLang="en-US" sz="2000" dirty="0"/>
              <a:t> </a:t>
            </a:r>
            <a:r>
              <a:rPr lang="en-US" altLang="en-US" dirty="0"/>
              <a:t>to replace the process</a:t>
            </a:r>
            <a:r>
              <a:rPr lang="ja-JP" altLang="en-US" dirty="0"/>
              <a:t>’</a:t>
            </a:r>
            <a:r>
              <a:rPr lang="en-US" altLang="ja-JP" dirty="0"/>
              <a:t> memory space with a new program</a:t>
            </a:r>
          </a:p>
          <a:p>
            <a:pPr lvl="1"/>
            <a:r>
              <a:rPr lang="en-US" altLang="en-US" dirty="0"/>
              <a:t>Parent process calls </a:t>
            </a:r>
            <a:r>
              <a:rPr lang="en-US" altLang="en-US" sz="2000" b="1" dirty="0">
                <a:latin typeface="Courier New" panose="02070309020205020404" pitchFamily="49" charset="0"/>
              </a:rPr>
              <a:t>wait()</a:t>
            </a:r>
            <a:r>
              <a:rPr lang="en-US" altLang="en-US" dirty="0"/>
              <a:t>waiting for the child to terminate</a:t>
            </a:r>
          </a:p>
        </p:txBody>
      </p:sp>
      <p:pic>
        <p:nvPicPr>
          <p:cNvPr id="46084" name="Picture 1">
            <a:extLst>
              <a:ext uri="{FF2B5EF4-FFF2-40B4-BE49-F238E27FC236}">
                <a16:creationId xmlns:a16="http://schemas.microsoft.com/office/drawing/2014/main" id="{568A0721-FDA4-4095-BD34-B36CF2AB0A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5013" y="4392613"/>
            <a:ext cx="5746750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039237D4-E7AC-45FA-BF2A-B2DEBB1756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6988" y="222250"/>
            <a:ext cx="7259637" cy="576263"/>
          </a:xfrm>
        </p:spPr>
        <p:txBody>
          <a:bodyPr/>
          <a:lstStyle/>
          <a:p>
            <a:pPr eaLnBrk="1" hangingPunct="1"/>
            <a:r>
              <a:rPr lang="en-US" altLang="en-US"/>
              <a:t>A Tree of Processes in Linux</a:t>
            </a:r>
          </a:p>
        </p:txBody>
      </p:sp>
      <p:pic>
        <p:nvPicPr>
          <p:cNvPr id="44035" name="Picture 1">
            <a:extLst>
              <a:ext uri="{FF2B5EF4-FFF2-40B4-BE49-F238E27FC236}">
                <a16:creationId xmlns:a16="http://schemas.microsoft.com/office/drawing/2014/main" id="{EA22965C-6F67-436A-9A7E-32781923A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701800"/>
            <a:ext cx="7985125" cy="343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3909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CE1AA525-61E4-4CE5-B1B8-BBEC4CC5E0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96950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C Program Forking Separate Process</a:t>
            </a:r>
          </a:p>
        </p:txBody>
      </p:sp>
      <p:pic>
        <p:nvPicPr>
          <p:cNvPr id="48131" name="Picture 5" descr="Screen Shot 2012-12-04 at 11.21.10 AM.png">
            <a:extLst>
              <a:ext uri="{FF2B5EF4-FFF2-40B4-BE49-F238E27FC236}">
                <a16:creationId xmlns:a16="http://schemas.microsoft.com/office/drawing/2014/main" id="{D4AAA5E2-276C-448A-B064-DFAFD90230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5138" y="969963"/>
            <a:ext cx="6038850" cy="560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B3A2AC5D-C916-47B2-8787-ACB9BD2F9B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Termination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AB8093C-E173-4473-A450-3BC8EBA8DE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20738" y="1127981"/>
            <a:ext cx="7303354" cy="4463927"/>
          </a:xfrm>
        </p:spPr>
        <p:txBody>
          <a:bodyPr/>
          <a:lstStyle/>
          <a:p>
            <a:r>
              <a:rPr lang="en-US" altLang="en-US" dirty="0"/>
              <a:t>Process executes last statement and then asks the operating system to delete it using the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exit()</a:t>
            </a:r>
            <a:r>
              <a:rPr lang="en-US" altLang="en-US" sz="2000" dirty="0"/>
              <a:t> </a:t>
            </a:r>
            <a:r>
              <a:rPr lang="en-US" altLang="en-US" dirty="0"/>
              <a:t>system call.</a:t>
            </a:r>
          </a:p>
          <a:p>
            <a:pPr lvl="1"/>
            <a:r>
              <a:rPr lang="en-US" altLang="en-US" dirty="0"/>
              <a:t>Returns  status data from child to parent (via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wait()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dirty="0"/>
              <a:t>Process</a:t>
            </a:r>
            <a:r>
              <a:rPr lang="ja-JP" altLang="en-US" dirty="0"/>
              <a:t>’</a:t>
            </a:r>
            <a:r>
              <a:rPr lang="en-US" altLang="ja-JP" dirty="0"/>
              <a:t> resources are deallocated by operating system</a:t>
            </a:r>
            <a:endParaRPr lang="en-US" altLang="en-US" dirty="0"/>
          </a:p>
          <a:p>
            <a:r>
              <a:rPr lang="en-US" altLang="en-US" dirty="0"/>
              <a:t>Parent may terminate the execution of children processes  using the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abort()</a:t>
            </a:r>
            <a:r>
              <a:rPr lang="en-US" altLang="en-US" sz="2000" dirty="0"/>
              <a:t> </a:t>
            </a:r>
            <a:r>
              <a:rPr lang="en-US" altLang="en-US" dirty="0"/>
              <a:t>system call.  Some reasons for doing so:</a:t>
            </a:r>
          </a:p>
          <a:p>
            <a:pPr lvl="1"/>
            <a:r>
              <a:rPr lang="en-US" altLang="en-US" dirty="0"/>
              <a:t>Child has exceeded allocated resources</a:t>
            </a:r>
          </a:p>
          <a:p>
            <a:pPr lvl="1"/>
            <a:r>
              <a:rPr lang="en-US" altLang="en-US" dirty="0"/>
              <a:t>Task assigned to child is no longer required</a:t>
            </a:r>
          </a:p>
          <a:p>
            <a:pPr lvl="1"/>
            <a:r>
              <a:rPr lang="en-US" altLang="en-US" dirty="0"/>
              <a:t>The parent is exiting, and the operating systems does not allow  a child to continue if its parent terminates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>
            <a:extLst>
              <a:ext uri="{FF2B5EF4-FFF2-40B4-BE49-F238E27FC236}">
                <a16:creationId xmlns:a16="http://schemas.microsoft.com/office/drawing/2014/main" id="{43F2AA79-94D9-4276-9C41-F8DFF300147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644650" y="228600"/>
            <a:ext cx="6380163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Outline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5C7B4A6B-A9B9-465A-90EA-66F5770523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1688" y="1149350"/>
            <a:ext cx="7791450" cy="3822700"/>
          </a:xfrm>
        </p:spPr>
        <p:txBody>
          <a:bodyPr/>
          <a:lstStyle/>
          <a:p>
            <a:r>
              <a:rPr lang="en-US" altLang="en-US" dirty="0"/>
              <a:t>Process Concept</a:t>
            </a:r>
          </a:p>
          <a:p>
            <a:r>
              <a:rPr lang="en-US" altLang="en-US" dirty="0"/>
              <a:t>Process Scheduling</a:t>
            </a:r>
          </a:p>
          <a:p>
            <a:r>
              <a:rPr lang="en-US" altLang="en-US" dirty="0"/>
              <a:t>Operations on Processes</a:t>
            </a:r>
          </a:p>
          <a:p>
            <a:r>
              <a:rPr lang="en-US" altLang="en-US" dirty="0"/>
              <a:t>Interprocess Communication</a:t>
            </a:r>
          </a:p>
          <a:p>
            <a:r>
              <a:rPr lang="en-US" altLang="en-US" dirty="0"/>
              <a:t>IPC in Shared-Memory Systems</a:t>
            </a:r>
          </a:p>
          <a:p>
            <a:r>
              <a:rPr lang="en-US" altLang="en-US" dirty="0"/>
              <a:t>IPC in Message-Passing Systems</a:t>
            </a:r>
          </a:p>
          <a:p>
            <a:r>
              <a:rPr lang="en-US" altLang="en-US" dirty="0"/>
              <a:t>Examples of IPC Systems</a:t>
            </a:r>
          </a:p>
          <a:p>
            <a:r>
              <a:rPr lang="en-US" altLang="en-US" dirty="0"/>
              <a:t>Communication in Client-Server Systems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30622719-68BE-4BB0-B168-1A3AE8D096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34816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Termination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C7E8DAD2-CD54-4141-B861-1A2932EF060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55908" y="781417"/>
            <a:ext cx="7033724" cy="4787045"/>
          </a:xfrm>
        </p:spPr>
        <p:txBody>
          <a:bodyPr/>
          <a:lstStyle/>
          <a:p>
            <a:pPr marL="457200" lvl="1" indent="0">
              <a:buNone/>
            </a:pPr>
            <a:endParaRPr lang="en-US" altLang="en-US" sz="800" dirty="0"/>
          </a:p>
          <a:p>
            <a:r>
              <a:rPr lang="en-US" altLang="en-US" dirty="0"/>
              <a:t>Some operating systems do not allow child to exists if its parent has terminated.  If a process terminates, then all its children must also be terminated.</a:t>
            </a:r>
          </a:p>
          <a:p>
            <a:pPr lvl="1"/>
            <a:r>
              <a:rPr lang="en-US" altLang="en-US" b="1" dirty="0"/>
              <a:t>cascading termination.  </a:t>
            </a:r>
            <a:r>
              <a:rPr lang="en-US" altLang="en-US" dirty="0"/>
              <a:t>All children, grandchildren, etc.,  are  terminated.</a:t>
            </a:r>
            <a:endParaRPr lang="en-US" altLang="en-US" b="1" dirty="0"/>
          </a:p>
          <a:p>
            <a:pPr lvl="1"/>
            <a:r>
              <a:rPr lang="en-US" altLang="en-US" dirty="0"/>
              <a:t>The termination is initiated by the operating system.</a:t>
            </a:r>
            <a:endParaRPr lang="en-US" altLang="en-US" b="1" dirty="0"/>
          </a:p>
          <a:p>
            <a:r>
              <a:rPr lang="en-US" altLang="en-US" dirty="0"/>
              <a:t>The parent process may wait for termination of a child process by using the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wait()</a:t>
            </a:r>
            <a:r>
              <a:rPr lang="en-US" altLang="en-US" dirty="0"/>
              <a:t>system call</a:t>
            </a: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. </a:t>
            </a:r>
            <a:r>
              <a:rPr lang="en-US" altLang="en-US" dirty="0"/>
              <a:t>The call returns status information and the pid of the terminated process</a:t>
            </a:r>
            <a:endParaRPr lang="en-US" altLang="en-US" b="1" dirty="0">
              <a:solidFill>
                <a:srgbClr val="000000"/>
              </a:solidFill>
              <a:latin typeface="Courier New" panose="02070309020205020404" pitchFamily="49" charset="0"/>
            </a:endParaRPr>
          </a:p>
          <a:p>
            <a:pPr>
              <a:buFont typeface="Monotype Sorts" pitchFamily="-84" charset="2"/>
              <a:buNone/>
            </a:pP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     pid = wait(&amp;status); </a:t>
            </a:r>
          </a:p>
          <a:p>
            <a:r>
              <a:rPr lang="en-US" altLang="en-US" dirty="0"/>
              <a:t>If no parent waiting (did not invoke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wait()</a:t>
            </a:r>
            <a:r>
              <a:rPr lang="en-US" altLang="en-US" dirty="0"/>
              <a:t>) process is 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zombie</a:t>
            </a:r>
          </a:p>
          <a:p>
            <a:r>
              <a:rPr lang="en-US" altLang="en-US" dirty="0"/>
              <a:t>If parent terminated without invoking</a:t>
            </a:r>
            <a:r>
              <a:rPr lang="en-US" altLang="en-US" b="1" dirty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wait()</a:t>
            </a:r>
            <a:r>
              <a:rPr lang="en-US" altLang="en-US" dirty="0"/>
              <a:t>, process is an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orphan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>
            <a:extLst>
              <a:ext uri="{FF2B5EF4-FFF2-40B4-BE49-F238E27FC236}">
                <a16:creationId xmlns:a16="http://schemas.microsoft.com/office/drawing/2014/main" id="{CCF9DC54-118C-447A-A3AB-7C2E989968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455123" y="119918"/>
            <a:ext cx="7743825" cy="576263"/>
          </a:xfrm>
        </p:spPr>
        <p:txBody>
          <a:bodyPr/>
          <a:lstStyle/>
          <a:p>
            <a:r>
              <a:rPr lang="en-US" altLang="en-US" sz="3000" dirty="0"/>
              <a:t>Android Process Importance Hierarchy</a:t>
            </a:r>
          </a:p>
        </p:txBody>
      </p:sp>
      <p:sp>
        <p:nvSpPr>
          <p:cNvPr id="56323" name="Content Placeholder 2">
            <a:extLst>
              <a:ext uri="{FF2B5EF4-FFF2-40B4-BE49-F238E27FC236}">
                <a16:creationId xmlns:a16="http://schemas.microsoft.com/office/drawing/2014/main" id="{8675C949-6A9A-4638-902C-843874920E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9150" y="1100968"/>
            <a:ext cx="7743825" cy="4530725"/>
          </a:xfrm>
        </p:spPr>
        <p:txBody>
          <a:bodyPr/>
          <a:lstStyle/>
          <a:p>
            <a:r>
              <a:rPr lang="en-US" altLang="en-US" dirty="0"/>
              <a:t>Mobile operating systems often have to terminate processes to reclaim system resources such as memory. From </a:t>
            </a:r>
            <a:r>
              <a:rPr lang="en-US" altLang="en-US" b="1" dirty="0"/>
              <a:t>most</a:t>
            </a:r>
            <a:r>
              <a:rPr lang="en-US" altLang="en-US" dirty="0"/>
              <a:t> to </a:t>
            </a:r>
            <a:r>
              <a:rPr lang="en-US" altLang="en-US" b="1" dirty="0"/>
              <a:t>least</a:t>
            </a:r>
            <a:r>
              <a:rPr lang="en-US" altLang="en-US" dirty="0"/>
              <a:t> important:</a:t>
            </a:r>
          </a:p>
          <a:p>
            <a:pPr lvl="1"/>
            <a:r>
              <a:rPr lang="en-US" altLang="en-US" dirty="0"/>
              <a:t>Foreground process</a:t>
            </a:r>
          </a:p>
          <a:p>
            <a:pPr lvl="1"/>
            <a:r>
              <a:rPr lang="en-US" altLang="en-US" dirty="0"/>
              <a:t>Visible process</a:t>
            </a:r>
          </a:p>
          <a:p>
            <a:pPr lvl="1"/>
            <a:r>
              <a:rPr lang="en-US" altLang="en-US" dirty="0"/>
              <a:t>Service process</a:t>
            </a:r>
          </a:p>
          <a:p>
            <a:pPr lvl="1"/>
            <a:r>
              <a:rPr lang="en-US" altLang="en-US" dirty="0"/>
              <a:t>Background process</a:t>
            </a:r>
          </a:p>
          <a:p>
            <a:pPr lvl="1"/>
            <a:r>
              <a:rPr lang="en-US" altLang="en-US" dirty="0"/>
              <a:t>Empty process</a:t>
            </a:r>
          </a:p>
          <a:p>
            <a:r>
              <a:rPr lang="en-US" altLang="en-US" dirty="0"/>
              <a:t>Android will begin terminating processes that are least important.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D6E94F8E-122F-4FED-9B3D-FD01E28458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2347" y="143364"/>
            <a:ext cx="7997825" cy="576263"/>
          </a:xfrm>
        </p:spPr>
        <p:txBody>
          <a:bodyPr/>
          <a:lstStyle/>
          <a:p>
            <a:r>
              <a:rPr lang="en-US" altLang="en-US" sz="2800" dirty="0" err="1"/>
              <a:t>Multiprocess</a:t>
            </a:r>
            <a:r>
              <a:rPr lang="en-US" altLang="en-US" sz="2800" dirty="0"/>
              <a:t> Architecture – Chrome Browser</a:t>
            </a: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360D7C25-6ED1-40E0-9C1E-876BC3EC89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5975" y="1073426"/>
            <a:ext cx="7805738" cy="4478752"/>
          </a:xfrm>
        </p:spPr>
        <p:txBody>
          <a:bodyPr/>
          <a:lstStyle/>
          <a:p>
            <a:r>
              <a:rPr lang="en-US" altLang="en-US" dirty="0"/>
              <a:t>Many web browsers ran as single process (some still do)</a:t>
            </a:r>
          </a:p>
          <a:p>
            <a:pPr lvl="1"/>
            <a:r>
              <a:rPr lang="en-US" altLang="en-US" dirty="0"/>
              <a:t>If one web site causes trouble, entire browser can hang or crash</a:t>
            </a:r>
          </a:p>
          <a:p>
            <a:r>
              <a:rPr lang="en-US" altLang="en-US" dirty="0"/>
              <a:t>Google Chrome Browser is </a:t>
            </a:r>
            <a:r>
              <a:rPr lang="en-US" altLang="en-US" dirty="0" err="1"/>
              <a:t>multiprocess</a:t>
            </a:r>
            <a:r>
              <a:rPr lang="en-US" altLang="en-US" dirty="0"/>
              <a:t> with 3 different types of processes: 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Browser</a:t>
            </a:r>
            <a:r>
              <a:rPr lang="en-US" altLang="en-US" dirty="0"/>
              <a:t> process manages user interface, disk and network I/O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Renderer</a:t>
            </a:r>
            <a:r>
              <a:rPr lang="en-US" altLang="en-US" dirty="0"/>
              <a:t> process renders web pages, deals with HTML, </a:t>
            </a:r>
            <a:r>
              <a:rPr lang="en-US" altLang="en-US" dirty="0" err="1"/>
              <a:t>Javascript</a:t>
            </a:r>
            <a:r>
              <a:rPr lang="en-US" altLang="en-US" dirty="0"/>
              <a:t>. A new renderer created for each website opened</a:t>
            </a:r>
          </a:p>
          <a:p>
            <a:pPr lvl="2"/>
            <a:r>
              <a:rPr lang="en-US" altLang="en-US" dirty="0"/>
              <a:t>Runs in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sandbox</a:t>
            </a:r>
            <a:r>
              <a:rPr lang="en-US" altLang="en-US" dirty="0"/>
              <a:t> restricting disk and network I/O, minimizing effect of security exploits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Plug-in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process for each type of plug-in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57348" name="Picture 1">
            <a:extLst>
              <a:ext uri="{FF2B5EF4-FFF2-40B4-BE49-F238E27FC236}">
                <a16:creationId xmlns:a16="http://schemas.microsoft.com/office/drawing/2014/main" id="{FC10B725-AB13-417A-BEE0-FCE2190A3E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949" y="4591123"/>
            <a:ext cx="6278563" cy="126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>
            <a:extLst>
              <a:ext uri="{FF2B5EF4-FFF2-40B4-BE49-F238E27FC236}">
                <a16:creationId xmlns:a16="http://schemas.microsoft.com/office/drawing/2014/main" id="{09D0E5E8-A027-43B0-871E-ED73DF85B2C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1713" y="130054"/>
            <a:ext cx="7485062" cy="576262"/>
          </a:xfrm>
        </p:spPr>
        <p:txBody>
          <a:bodyPr/>
          <a:lstStyle/>
          <a:p>
            <a:r>
              <a:rPr lang="en-US" altLang="en-US" dirty="0"/>
              <a:t>Interprocess Communication</a:t>
            </a:r>
          </a:p>
        </p:txBody>
      </p:sp>
      <p:sp>
        <p:nvSpPr>
          <p:cNvPr id="59395" name="Content Placeholder 2">
            <a:extLst>
              <a:ext uri="{FF2B5EF4-FFF2-40B4-BE49-F238E27FC236}">
                <a16:creationId xmlns:a16="http://schemas.microsoft.com/office/drawing/2014/main" id="{2EF26BE1-FCB0-440F-8834-E9B667D36DB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1213" y="1154113"/>
            <a:ext cx="7675562" cy="4530725"/>
          </a:xfrm>
        </p:spPr>
        <p:txBody>
          <a:bodyPr/>
          <a:lstStyle/>
          <a:p>
            <a:r>
              <a:rPr lang="en-US" altLang="en-US" dirty="0"/>
              <a:t>Processes within a system may be </a:t>
            </a:r>
            <a:r>
              <a:rPr lang="en-US" altLang="en-US" b="1" i="1" dirty="0"/>
              <a:t>independent</a:t>
            </a:r>
            <a:r>
              <a:rPr lang="en-US" altLang="en-US" b="1" dirty="0"/>
              <a:t> </a:t>
            </a:r>
            <a:r>
              <a:rPr lang="en-US" altLang="en-US" dirty="0"/>
              <a:t>or </a:t>
            </a:r>
            <a:r>
              <a:rPr lang="en-US" altLang="en-US" b="1" i="1" dirty="0"/>
              <a:t>cooperating</a:t>
            </a:r>
          </a:p>
          <a:p>
            <a:r>
              <a:rPr lang="en-US" altLang="en-US" dirty="0"/>
              <a:t>Cooperating process can affect or be affected by other processes, including sharing data</a:t>
            </a:r>
          </a:p>
          <a:p>
            <a:r>
              <a:rPr lang="en-US" altLang="en-US" dirty="0"/>
              <a:t>Reasons for cooperating processes:</a:t>
            </a:r>
          </a:p>
          <a:p>
            <a:pPr lvl="1"/>
            <a:r>
              <a:rPr lang="en-US" altLang="en-US" dirty="0"/>
              <a:t>Information sharing</a:t>
            </a:r>
          </a:p>
          <a:p>
            <a:pPr lvl="1"/>
            <a:r>
              <a:rPr lang="en-US" altLang="en-US" dirty="0"/>
              <a:t>Computation speedup</a:t>
            </a:r>
          </a:p>
          <a:p>
            <a:pPr lvl="1"/>
            <a:r>
              <a:rPr lang="en-US" altLang="en-US" dirty="0"/>
              <a:t>Modularity</a:t>
            </a:r>
          </a:p>
          <a:p>
            <a:pPr lvl="1"/>
            <a:r>
              <a:rPr lang="en-US" altLang="en-US" dirty="0"/>
              <a:t>Convenience	</a:t>
            </a:r>
          </a:p>
          <a:p>
            <a:r>
              <a:rPr lang="en-US" altLang="en-US" dirty="0"/>
              <a:t>Cooperating processes need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interprocess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communication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IPC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Two models of IPC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Shared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memory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Message passing</a:t>
            </a:r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>
            <a:extLst>
              <a:ext uri="{FF2B5EF4-FFF2-40B4-BE49-F238E27FC236}">
                <a16:creationId xmlns:a16="http://schemas.microsoft.com/office/drawing/2014/main" id="{D24006AF-9462-4FD7-8602-D757042B979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8600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/>
              <a:t>Communications Models </a:t>
            </a:r>
          </a:p>
        </p:txBody>
      </p:sp>
      <p:sp>
        <p:nvSpPr>
          <p:cNvPr id="61443" name="Rectangle 3">
            <a:extLst>
              <a:ext uri="{FF2B5EF4-FFF2-40B4-BE49-F238E27FC236}">
                <a16:creationId xmlns:a16="http://schemas.microsoft.com/office/drawing/2014/main" id="{00B4232E-A93C-4613-91D0-E8A0948B61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7488" y="1150938"/>
            <a:ext cx="63722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>
                <a:solidFill>
                  <a:srgbClr val="000000"/>
                </a:solidFill>
                <a:latin typeface="Arial" panose="020B0604020202020204" pitchFamily="34" charset="0"/>
              </a:rPr>
              <a:t>(a) Shared memory.  		(b) Message passing. </a:t>
            </a:r>
            <a:r>
              <a:rPr kumimoji="0" lang="en-US" altLang="en-US">
                <a:latin typeface="Arial" panose="020B0604020202020204" pitchFamily="34" charset="0"/>
              </a:rPr>
              <a:t> </a:t>
            </a:r>
          </a:p>
        </p:txBody>
      </p:sp>
      <p:pic>
        <p:nvPicPr>
          <p:cNvPr id="61444" name="Picture 1">
            <a:extLst>
              <a:ext uri="{FF2B5EF4-FFF2-40B4-BE49-F238E27FC236}">
                <a16:creationId xmlns:a16="http://schemas.microsoft.com/office/drawing/2014/main" id="{3ED38AED-C0F5-4084-BE69-BF6EFD7FF5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900" y="2016125"/>
            <a:ext cx="6246813" cy="399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69141823-0818-4D21-8248-27E5004ACAF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49300" y="228600"/>
            <a:ext cx="7937500" cy="576263"/>
          </a:xfrm>
        </p:spPr>
        <p:txBody>
          <a:bodyPr/>
          <a:lstStyle/>
          <a:p>
            <a:pPr eaLnBrk="1" hangingPunct="1"/>
            <a:r>
              <a:rPr lang="en-US" altLang="en-US"/>
              <a:t>Producer-Consumer Problem</a:t>
            </a:r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99B8C2EA-F3A4-449A-81E9-2FC5EC36E1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4388" y="1214438"/>
            <a:ext cx="6825665" cy="4344151"/>
          </a:xfrm>
        </p:spPr>
        <p:txBody>
          <a:bodyPr/>
          <a:lstStyle/>
          <a:p>
            <a:r>
              <a:rPr lang="en-US" altLang="en-US" dirty="0"/>
              <a:t>Paradigm for cooperating processes:</a:t>
            </a:r>
          </a:p>
          <a:p>
            <a:pPr lvl="1"/>
            <a:r>
              <a:rPr lang="en-US" altLang="en-US" i="1" dirty="0"/>
              <a:t>producer</a:t>
            </a:r>
            <a:r>
              <a:rPr lang="en-US" altLang="en-US" dirty="0"/>
              <a:t> process produces information that is consumed by a </a:t>
            </a:r>
            <a:r>
              <a:rPr lang="en-US" altLang="en-US" i="1" dirty="0"/>
              <a:t>consumer</a:t>
            </a:r>
            <a:r>
              <a:rPr lang="en-US" altLang="en-US" dirty="0"/>
              <a:t> process</a:t>
            </a:r>
          </a:p>
          <a:p>
            <a:r>
              <a:rPr lang="en-US" altLang="en-US" dirty="0"/>
              <a:t>Two variations: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unbounded-buffer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places no practical limit on the size of the buffer:</a:t>
            </a:r>
          </a:p>
          <a:p>
            <a:pPr lvl="2"/>
            <a:r>
              <a:rPr lang="en-US" altLang="en-US" dirty="0"/>
              <a:t>Producer never waits</a:t>
            </a:r>
          </a:p>
          <a:p>
            <a:pPr lvl="2"/>
            <a:r>
              <a:rPr lang="en-US" altLang="en-US" dirty="0"/>
              <a:t>Consumer waits if there is no buffer to consume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bounded-buffer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assumes that there is a fixed buffer size</a:t>
            </a:r>
          </a:p>
          <a:p>
            <a:pPr lvl="2"/>
            <a:r>
              <a:rPr lang="en-US" altLang="en-US" dirty="0"/>
              <a:t>Producer must wait if all buffers are full</a:t>
            </a:r>
          </a:p>
          <a:p>
            <a:pPr lvl="2"/>
            <a:r>
              <a:rPr lang="en-US" altLang="en-US" dirty="0"/>
              <a:t>Consumer waits if there is no buffer to consume</a:t>
            </a:r>
          </a:p>
        </p:txBody>
      </p:sp>
    </p:spTree>
    <p:extLst>
      <p:ext uri="{BB962C8B-B14F-4D97-AF65-F5344CB8AC3E}">
        <p14:creationId xmlns:p14="http://schemas.microsoft.com/office/powerpoint/2010/main" val="12619828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6F3F2B4A-DE70-43EF-BB61-6A78698FE93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58222" y="133932"/>
            <a:ext cx="799623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IPC – Message Passing</a:t>
            </a:r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70AECD7B-E784-4C8C-8677-1B9EFF1929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5825" y="1201738"/>
            <a:ext cx="6236870" cy="4380915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Processes communicate with each other without resorting to shared variables</a:t>
            </a:r>
          </a:p>
          <a:p>
            <a:pPr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IPC facility provides two operations: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Courier New" panose="02070309020205020404" pitchFamily="49" charset="0"/>
              </a:rPr>
              <a:t>send</a:t>
            </a:r>
            <a:r>
              <a:rPr lang="en-US" altLang="en-US" dirty="0"/>
              <a:t>(</a:t>
            </a:r>
            <a:r>
              <a:rPr lang="en-US" altLang="en-US" i="1" dirty="0"/>
              <a:t>message</a:t>
            </a:r>
            <a:r>
              <a:rPr lang="en-US" altLang="en-US" dirty="0"/>
              <a:t>)</a:t>
            </a:r>
          </a:p>
          <a:p>
            <a:pPr lvl="1">
              <a:lnSpc>
                <a:spcPct val="90000"/>
              </a:lnSpc>
            </a:pPr>
            <a:r>
              <a:rPr lang="en-US" altLang="en-US" b="1" dirty="0">
                <a:latin typeface="Courier New" panose="02070309020205020404" pitchFamily="49" charset="0"/>
              </a:rPr>
              <a:t>receive</a:t>
            </a:r>
            <a:r>
              <a:rPr lang="en-US" altLang="en-US" dirty="0"/>
              <a:t>(</a:t>
            </a:r>
            <a:r>
              <a:rPr lang="en-US" altLang="en-US" i="1" dirty="0"/>
              <a:t>message</a:t>
            </a:r>
            <a:r>
              <a:rPr lang="en-US" altLang="en-US" dirty="0"/>
              <a:t>)</a:t>
            </a:r>
          </a:p>
          <a:p>
            <a:pPr lvl="1">
              <a:lnSpc>
                <a:spcPct val="90000"/>
              </a:lnSpc>
              <a:buFont typeface="Monotype Sorts" pitchFamily="-84" charset="2"/>
              <a:buNone/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The</a:t>
            </a:r>
            <a:r>
              <a:rPr lang="en-US" altLang="en-US" i="1" dirty="0"/>
              <a:t> message</a:t>
            </a:r>
            <a:r>
              <a:rPr lang="en-US" altLang="en-US" dirty="0"/>
              <a:t> size is either fixed or variable</a:t>
            </a:r>
          </a:p>
          <a:p>
            <a:pPr lvl="1"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B833C5ED-B4D0-4EF0-A04C-582581174B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06475" y="220663"/>
            <a:ext cx="7997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Message Passing (Cont.)</a:t>
            </a:r>
          </a:p>
        </p:txBody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BA6A6236-9FD7-4CF5-AFB2-3C81D1F5DE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1700" y="1016001"/>
            <a:ext cx="7003047" cy="4674936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If processes </a:t>
            </a:r>
            <a:r>
              <a:rPr lang="en-US" altLang="en-US" i="1" dirty="0"/>
              <a:t>P</a:t>
            </a:r>
            <a:r>
              <a:rPr lang="en-US" altLang="en-US" dirty="0"/>
              <a:t> and </a:t>
            </a:r>
            <a:r>
              <a:rPr lang="en-US" altLang="en-US" i="1" dirty="0"/>
              <a:t>Q</a:t>
            </a:r>
            <a:r>
              <a:rPr lang="en-US" altLang="en-US" dirty="0"/>
              <a:t> wish to communicate, they need to: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Establish a </a:t>
            </a:r>
            <a:r>
              <a:rPr lang="en-US" altLang="en-US" b="1" i="1" dirty="0"/>
              <a:t>communication</a:t>
            </a:r>
            <a:r>
              <a:rPr lang="en-US" altLang="en-US" b="1" dirty="0"/>
              <a:t> </a:t>
            </a:r>
            <a:r>
              <a:rPr lang="en-US" altLang="en-US" b="1" i="1" dirty="0"/>
              <a:t>link</a:t>
            </a:r>
            <a:r>
              <a:rPr lang="en-US" altLang="en-US" b="1" dirty="0"/>
              <a:t> </a:t>
            </a:r>
            <a:r>
              <a:rPr lang="en-US" altLang="en-US" dirty="0"/>
              <a:t>between them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Exchange messages via send/receive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Implementation issues:</a:t>
            </a:r>
          </a:p>
          <a:p>
            <a:pPr lvl="1"/>
            <a:r>
              <a:rPr lang="en-US" altLang="en-US" dirty="0"/>
              <a:t>How are links established?</a:t>
            </a:r>
          </a:p>
          <a:p>
            <a:pPr lvl="1"/>
            <a:r>
              <a:rPr lang="en-US" altLang="en-US" dirty="0"/>
              <a:t>Can a link be associated with more than two processes?</a:t>
            </a:r>
          </a:p>
          <a:p>
            <a:pPr lvl="1"/>
            <a:r>
              <a:rPr lang="en-US" altLang="en-US" dirty="0"/>
              <a:t>How many links can there be between every pair of communicating processes?</a:t>
            </a:r>
          </a:p>
          <a:p>
            <a:pPr lvl="1"/>
            <a:r>
              <a:rPr lang="en-US" altLang="en-US" dirty="0"/>
              <a:t>What is the capacity of a link?</a:t>
            </a:r>
          </a:p>
          <a:p>
            <a:pPr lvl="1"/>
            <a:r>
              <a:rPr lang="en-US" altLang="en-US" dirty="0"/>
              <a:t>Is the size of a message that the link can accommodate fixed or variable?</a:t>
            </a:r>
          </a:p>
          <a:p>
            <a:pPr lvl="1"/>
            <a:r>
              <a:rPr lang="en-US" altLang="en-US" dirty="0"/>
              <a:t>Is a link unidirectional or bi-directional?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381AC626-0A50-457E-ACC9-A83EC0103D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9488" y="130757"/>
            <a:ext cx="8061325" cy="576262"/>
          </a:xfrm>
        </p:spPr>
        <p:txBody>
          <a:bodyPr/>
          <a:lstStyle/>
          <a:p>
            <a:pPr eaLnBrk="1" hangingPunct="1"/>
            <a:r>
              <a:rPr lang="en-US" altLang="en-US" sz="3000" dirty="0"/>
              <a:t>Implementation of Communication Link</a:t>
            </a:r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1D1C4DEC-BA4C-4FF4-8D99-3F85645578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1700" y="785813"/>
            <a:ext cx="7694613" cy="4530725"/>
          </a:xfrm>
        </p:spPr>
        <p:txBody>
          <a:bodyPr/>
          <a:lstStyle/>
          <a:p>
            <a:pPr lvl="1">
              <a:lnSpc>
                <a:spcPct val="90000"/>
              </a:lnSpc>
            </a:pPr>
            <a:endParaRPr lang="en-US" altLang="en-US" sz="800" dirty="0"/>
          </a:p>
          <a:p>
            <a:pPr lvl="1">
              <a:lnSpc>
                <a:spcPct val="90000"/>
              </a:lnSpc>
              <a:buFont typeface="Monotype Sorts" pitchFamily="-84" charset="2"/>
              <a:buNone/>
            </a:pPr>
            <a:endParaRPr lang="en-US" altLang="en-US" sz="800" dirty="0"/>
          </a:p>
          <a:p>
            <a:pPr>
              <a:lnSpc>
                <a:spcPct val="90000"/>
              </a:lnSpc>
            </a:pPr>
            <a:r>
              <a:rPr lang="en-US" altLang="en-US" dirty="0"/>
              <a:t>Physical: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Shared memory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Hardware bus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Network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Logical: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 Direct or indirect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 Synchronous or asynchronous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 Automatic or explicit buffering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Rectangle 2">
            <a:extLst>
              <a:ext uri="{FF2B5EF4-FFF2-40B4-BE49-F238E27FC236}">
                <a16:creationId xmlns:a16="http://schemas.microsoft.com/office/drawing/2014/main" id="{942199CC-6297-4236-868D-6C51816630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49139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Direct Communication</a:t>
            </a:r>
          </a:p>
        </p:txBody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3A7D9FE3-3D61-44CD-BD78-77CFC4A0B4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04875" y="1138238"/>
            <a:ext cx="7635875" cy="4530725"/>
          </a:xfrm>
        </p:spPr>
        <p:txBody>
          <a:bodyPr/>
          <a:lstStyle/>
          <a:p>
            <a:r>
              <a:rPr lang="en-US" altLang="en-US"/>
              <a:t>Processes must name each other explicitly:</a:t>
            </a:r>
          </a:p>
          <a:p>
            <a:pPr lvl="1"/>
            <a:r>
              <a:rPr lang="en-US" altLang="en-US" b="1">
                <a:latin typeface="Courier New" panose="02070309020205020404" pitchFamily="49" charset="0"/>
              </a:rPr>
              <a:t>send</a:t>
            </a:r>
            <a:r>
              <a:rPr lang="en-US" altLang="en-US"/>
              <a:t> (</a:t>
            </a:r>
            <a:r>
              <a:rPr lang="en-US" altLang="en-US" i="1"/>
              <a:t>P, message</a:t>
            </a:r>
            <a:r>
              <a:rPr lang="en-US" altLang="en-US"/>
              <a:t>) – send a message to process P</a:t>
            </a:r>
          </a:p>
          <a:p>
            <a:pPr lvl="1"/>
            <a:r>
              <a:rPr lang="en-US" altLang="en-US" b="1">
                <a:latin typeface="Courier New" panose="02070309020205020404" pitchFamily="49" charset="0"/>
              </a:rPr>
              <a:t>receive</a:t>
            </a:r>
            <a:r>
              <a:rPr lang="en-US" altLang="en-US"/>
              <a:t>(</a:t>
            </a:r>
            <a:r>
              <a:rPr lang="en-US" altLang="en-US" i="1"/>
              <a:t>Q, message</a:t>
            </a:r>
            <a:r>
              <a:rPr lang="en-US" altLang="en-US"/>
              <a:t>) – receive a message from process Q</a:t>
            </a:r>
          </a:p>
          <a:p>
            <a:r>
              <a:rPr lang="en-US" altLang="en-US"/>
              <a:t>Properties of communication link</a:t>
            </a:r>
          </a:p>
          <a:p>
            <a:pPr lvl="1"/>
            <a:r>
              <a:rPr lang="en-US" altLang="en-US"/>
              <a:t>Links are established automatically</a:t>
            </a:r>
          </a:p>
          <a:p>
            <a:pPr lvl="1"/>
            <a:r>
              <a:rPr lang="en-US" altLang="en-US"/>
              <a:t>A link is associated with exactly one pair of communicating processes</a:t>
            </a:r>
          </a:p>
          <a:p>
            <a:pPr lvl="1"/>
            <a:r>
              <a:rPr lang="en-US" altLang="en-US"/>
              <a:t>Between each pair there exists exactly one link</a:t>
            </a:r>
          </a:p>
          <a:p>
            <a:pPr lvl="1"/>
            <a:r>
              <a:rPr lang="en-US" altLang="en-US"/>
              <a:t>The link may be unidirectional, but is usually bi-directional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17E8AE27-E50C-40A0-B477-CFFEC3475E0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76388" y="222250"/>
            <a:ext cx="6107112" cy="576263"/>
          </a:xfrm>
        </p:spPr>
        <p:txBody>
          <a:bodyPr/>
          <a:lstStyle/>
          <a:p>
            <a:pPr eaLnBrk="1" hangingPunct="1"/>
            <a:r>
              <a:rPr lang="en-US" altLang="en-US"/>
              <a:t>Process Concept</a:t>
            </a:r>
          </a:p>
        </p:txBody>
      </p:sp>
      <p:sp>
        <p:nvSpPr>
          <p:cNvPr id="11267" name="Rectangle 3">
            <a:extLst>
              <a:ext uri="{FF2B5EF4-FFF2-40B4-BE49-F238E27FC236}">
                <a16:creationId xmlns:a16="http://schemas.microsoft.com/office/drawing/2014/main" id="{5D446FCF-843C-4B0E-B66C-D60BED2777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3750" y="1206500"/>
            <a:ext cx="7624536" cy="4758871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An operating system executes a variety of programs that run as a process.</a:t>
            </a:r>
          </a:p>
          <a:p>
            <a:pPr>
              <a:lnSpc>
                <a:spcPct val="90000"/>
              </a:lnSpc>
            </a:pP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Process</a:t>
            </a:r>
            <a:r>
              <a:rPr lang="en-US" altLang="en-US" dirty="0"/>
              <a:t> – a program in execution; process execution must progress in sequential fashion. No parallel execution of instructions of a  single process</a:t>
            </a:r>
          </a:p>
          <a:p>
            <a:r>
              <a:rPr lang="en-US" altLang="en-US" dirty="0"/>
              <a:t>Multiple parts</a:t>
            </a:r>
          </a:p>
          <a:p>
            <a:pPr lvl="1"/>
            <a:r>
              <a:rPr lang="en-US" altLang="en-US" dirty="0"/>
              <a:t>The program code, also called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text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section</a:t>
            </a:r>
          </a:p>
          <a:p>
            <a:pPr lvl="1"/>
            <a:r>
              <a:rPr lang="en-US" altLang="en-US" dirty="0"/>
              <a:t>Current activity including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program</a:t>
            </a:r>
            <a:r>
              <a:rPr lang="en-US" altLang="en-US" b="1" dirty="0"/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counter</a:t>
            </a:r>
            <a:r>
              <a:rPr lang="en-US" altLang="en-US" dirty="0"/>
              <a:t>, processor registers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Stack</a:t>
            </a:r>
            <a:r>
              <a:rPr lang="en-US" altLang="en-US" b="1" dirty="0"/>
              <a:t> </a:t>
            </a:r>
            <a:r>
              <a:rPr lang="en-US" altLang="en-US" dirty="0"/>
              <a:t>containing temporary data</a:t>
            </a:r>
          </a:p>
          <a:p>
            <a:pPr lvl="2"/>
            <a:r>
              <a:rPr lang="en-US" altLang="en-US" dirty="0"/>
              <a:t>Function parameters, return addresses, local variables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Data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section</a:t>
            </a:r>
            <a:r>
              <a:rPr lang="en-US" altLang="en-US" b="1" dirty="0"/>
              <a:t> </a:t>
            </a:r>
            <a:r>
              <a:rPr lang="en-US" altLang="en-US" dirty="0"/>
              <a:t>containing global variables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Heap</a:t>
            </a:r>
            <a:r>
              <a:rPr lang="en-US" altLang="en-US" b="1" dirty="0"/>
              <a:t> </a:t>
            </a:r>
            <a:r>
              <a:rPr lang="en-US" altLang="en-US" dirty="0"/>
              <a:t>containing memory dynamically allocated during run time</a:t>
            </a:r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1143D8FC-6F48-4E94-BF58-37342F331C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30757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Indirect Communication</a:t>
            </a:r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DD569671-6F8E-4503-8E83-6B359504BFA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92175" y="1147763"/>
            <a:ext cx="7397583" cy="4073942"/>
          </a:xfrm>
        </p:spPr>
        <p:txBody>
          <a:bodyPr/>
          <a:lstStyle/>
          <a:p>
            <a:r>
              <a:rPr lang="en-US" altLang="en-US"/>
              <a:t>Messages are directed and received from mailboxes (also referred to as ports)</a:t>
            </a:r>
          </a:p>
          <a:p>
            <a:pPr lvl="1"/>
            <a:r>
              <a:rPr lang="en-US" altLang="en-US"/>
              <a:t>Each mailbox has a unique id</a:t>
            </a:r>
          </a:p>
          <a:p>
            <a:pPr lvl="1"/>
            <a:r>
              <a:rPr lang="en-US" altLang="en-US"/>
              <a:t>Processes can communicate only if they share a mailbox</a:t>
            </a:r>
          </a:p>
          <a:p>
            <a:r>
              <a:rPr lang="en-US" altLang="en-US"/>
              <a:t>Properties of communication link</a:t>
            </a:r>
          </a:p>
          <a:p>
            <a:pPr lvl="1"/>
            <a:r>
              <a:rPr lang="en-US" altLang="en-US"/>
              <a:t>Link established only if processes share a common mailbox</a:t>
            </a:r>
          </a:p>
          <a:p>
            <a:pPr lvl="1"/>
            <a:r>
              <a:rPr lang="en-US" altLang="en-US"/>
              <a:t>A link may be associated with many processes</a:t>
            </a:r>
          </a:p>
          <a:p>
            <a:pPr lvl="1"/>
            <a:r>
              <a:rPr lang="en-US" altLang="en-US"/>
              <a:t>Each pair of processes may share several communication links</a:t>
            </a:r>
          </a:p>
          <a:p>
            <a:pPr lvl="1"/>
            <a:r>
              <a:rPr lang="en-US" altLang="en-US"/>
              <a:t>Link may be unidirectional or bi-directional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3">
            <a:extLst>
              <a:ext uri="{FF2B5EF4-FFF2-40B4-BE49-F238E27FC236}">
                <a16:creationId xmlns:a16="http://schemas.microsoft.com/office/drawing/2014/main" id="{34E55BDD-A170-4015-BADB-B0ED48E46A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2650" y="1135063"/>
            <a:ext cx="7535863" cy="3821112"/>
          </a:xfrm>
        </p:spPr>
        <p:txBody>
          <a:bodyPr/>
          <a:lstStyle/>
          <a:p>
            <a:r>
              <a:rPr lang="en-US" altLang="en-US" dirty="0"/>
              <a:t>Operations</a:t>
            </a:r>
          </a:p>
          <a:p>
            <a:pPr lvl="1"/>
            <a:r>
              <a:rPr lang="en-US" altLang="en-US" dirty="0"/>
              <a:t>Create a new mailbox (port)</a:t>
            </a:r>
          </a:p>
          <a:p>
            <a:pPr lvl="1"/>
            <a:r>
              <a:rPr lang="en-US" altLang="en-US" dirty="0"/>
              <a:t>Send and receive messages through mailbox</a:t>
            </a:r>
          </a:p>
          <a:p>
            <a:pPr lvl="1"/>
            <a:r>
              <a:rPr lang="en-US" altLang="en-US" dirty="0"/>
              <a:t>Delete a mailbox</a:t>
            </a:r>
          </a:p>
          <a:p>
            <a:r>
              <a:rPr lang="en-US" altLang="en-US" dirty="0"/>
              <a:t>Primitives are defined as:</a:t>
            </a:r>
          </a:p>
          <a:p>
            <a:pPr lvl="1"/>
            <a:r>
              <a:rPr lang="en-US" altLang="en-US" b="1" dirty="0">
                <a:latin typeface="Courier New" panose="02070309020205020404" pitchFamily="49" charset="0"/>
              </a:rPr>
              <a:t>send</a:t>
            </a:r>
            <a:r>
              <a:rPr lang="en-US" altLang="en-US" dirty="0"/>
              <a:t>(</a:t>
            </a:r>
            <a:r>
              <a:rPr lang="en-US" altLang="en-US" i="1" dirty="0"/>
              <a:t>A, message</a:t>
            </a:r>
            <a:r>
              <a:rPr lang="en-US" altLang="en-US" dirty="0"/>
              <a:t>) – send a message to mailbox A</a:t>
            </a:r>
          </a:p>
          <a:p>
            <a:pPr lvl="1"/>
            <a:r>
              <a:rPr lang="en-US" altLang="en-US" b="1" dirty="0">
                <a:latin typeface="Courier New" panose="02070309020205020404" pitchFamily="49" charset="0"/>
              </a:rPr>
              <a:t>receive</a:t>
            </a:r>
            <a:r>
              <a:rPr lang="en-US" altLang="en-US" dirty="0"/>
              <a:t>(</a:t>
            </a:r>
            <a:r>
              <a:rPr lang="en-US" altLang="en-US" i="1" dirty="0"/>
              <a:t>A, message</a:t>
            </a:r>
            <a:r>
              <a:rPr lang="en-US" altLang="en-US" dirty="0"/>
              <a:t>) – receive a message from mailbox A</a:t>
            </a:r>
          </a:p>
        </p:txBody>
      </p:sp>
      <p:sp>
        <p:nvSpPr>
          <p:cNvPr id="86019" name="Rectangle 2">
            <a:extLst>
              <a:ext uri="{FF2B5EF4-FFF2-40B4-BE49-F238E27FC236}">
                <a16:creationId xmlns:a16="http://schemas.microsoft.com/office/drawing/2014/main" id="{5F04958A-396F-4A7F-8CBA-0260CD1966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34572" y="141201"/>
            <a:ext cx="7947025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Indirect Communication (Cont.)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3">
            <a:extLst>
              <a:ext uri="{FF2B5EF4-FFF2-40B4-BE49-F238E27FC236}">
                <a16:creationId xmlns:a16="http://schemas.microsoft.com/office/drawing/2014/main" id="{97701EB2-5660-4646-90DB-5F302502B1C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2650" y="1127125"/>
            <a:ext cx="6637338" cy="4530725"/>
          </a:xfrm>
        </p:spPr>
        <p:txBody>
          <a:bodyPr/>
          <a:lstStyle/>
          <a:p>
            <a:r>
              <a:rPr lang="en-US" altLang="en-US"/>
              <a:t>Mailbox sharing</a:t>
            </a:r>
          </a:p>
          <a:p>
            <a:pPr lvl="1"/>
            <a:r>
              <a:rPr lang="en-US" altLang="en-US" i="1"/>
              <a:t>P</a:t>
            </a:r>
            <a:r>
              <a:rPr lang="en-US" altLang="en-US" i="1" baseline="-25000"/>
              <a:t>1</a:t>
            </a:r>
            <a:r>
              <a:rPr lang="en-US" altLang="en-US" i="1"/>
              <a:t>, P</a:t>
            </a:r>
            <a:r>
              <a:rPr lang="en-US" altLang="en-US" i="1" baseline="-25000"/>
              <a:t>2</a:t>
            </a:r>
            <a:r>
              <a:rPr lang="en-US" altLang="en-US" i="1"/>
              <a:t>,</a:t>
            </a:r>
            <a:r>
              <a:rPr lang="en-US" altLang="en-US"/>
              <a:t> and</a:t>
            </a:r>
            <a:r>
              <a:rPr lang="en-US" altLang="en-US" i="1"/>
              <a:t> P</a:t>
            </a:r>
            <a:r>
              <a:rPr lang="en-US" altLang="en-US" i="1" baseline="-25000"/>
              <a:t>3</a:t>
            </a:r>
            <a:r>
              <a:rPr lang="en-US" altLang="en-US"/>
              <a:t> share mailbox A</a:t>
            </a:r>
          </a:p>
          <a:p>
            <a:pPr lvl="1"/>
            <a:r>
              <a:rPr lang="en-US" altLang="en-US" i="1"/>
              <a:t>P</a:t>
            </a:r>
            <a:r>
              <a:rPr lang="en-US" altLang="en-US" i="1" baseline="-25000"/>
              <a:t>1</a:t>
            </a:r>
            <a:r>
              <a:rPr lang="en-US" altLang="en-US"/>
              <a:t>, sends; </a:t>
            </a:r>
            <a:r>
              <a:rPr lang="en-US" altLang="en-US" i="1"/>
              <a:t>P</a:t>
            </a:r>
            <a:r>
              <a:rPr lang="en-US" altLang="en-US" i="1" baseline="-25000"/>
              <a:t>2</a:t>
            </a:r>
            <a:r>
              <a:rPr lang="en-US" altLang="en-US" i="1"/>
              <a:t> </a:t>
            </a:r>
            <a:r>
              <a:rPr lang="en-US" altLang="en-US"/>
              <a:t>and</a:t>
            </a:r>
            <a:r>
              <a:rPr lang="en-US" altLang="en-US" i="1"/>
              <a:t> P</a:t>
            </a:r>
            <a:r>
              <a:rPr lang="en-US" altLang="en-US" i="1" baseline="-25000"/>
              <a:t>3</a:t>
            </a:r>
            <a:r>
              <a:rPr lang="en-US" altLang="en-US"/>
              <a:t> receive</a:t>
            </a:r>
          </a:p>
          <a:p>
            <a:pPr lvl="1"/>
            <a:r>
              <a:rPr lang="en-US" altLang="en-US"/>
              <a:t>Who gets the message?</a:t>
            </a:r>
          </a:p>
          <a:p>
            <a:r>
              <a:rPr lang="en-US" altLang="en-US"/>
              <a:t>Solutions</a:t>
            </a:r>
          </a:p>
          <a:p>
            <a:pPr lvl="1"/>
            <a:r>
              <a:rPr lang="en-US" altLang="en-US"/>
              <a:t>Allow a link to be associated with at most two processes</a:t>
            </a:r>
          </a:p>
          <a:p>
            <a:pPr lvl="1"/>
            <a:r>
              <a:rPr lang="en-US" altLang="en-US"/>
              <a:t>Allow only one process at a time to execute a receive operation</a:t>
            </a:r>
          </a:p>
          <a:p>
            <a:pPr lvl="1"/>
            <a:r>
              <a:rPr lang="en-US" altLang="en-US"/>
              <a:t>Allow the system to select arbitrarily the receiver.  Sender is notified who the receiver was.</a:t>
            </a:r>
          </a:p>
        </p:txBody>
      </p:sp>
      <p:sp>
        <p:nvSpPr>
          <p:cNvPr id="88067" name="Rectangle 2">
            <a:extLst>
              <a:ext uri="{FF2B5EF4-FFF2-40B4-BE49-F238E27FC236}">
                <a16:creationId xmlns:a16="http://schemas.microsoft.com/office/drawing/2014/main" id="{24243AD7-0317-465B-AB50-5EC00B8ABFD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6985" y="129169"/>
            <a:ext cx="8058734" cy="576263"/>
          </a:xfrm>
        </p:spPr>
        <p:txBody>
          <a:bodyPr/>
          <a:lstStyle/>
          <a:p>
            <a:pPr eaLnBrk="1" hangingPunct="1"/>
            <a:r>
              <a:rPr lang="en-US" altLang="en-US" dirty="0"/>
              <a:t>Indirect Communication (Cont.)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2">
            <a:extLst>
              <a:ext uri="{FF2B5EF4-FFF2-40B4-BE49-F238E27FC236}">
                <a16:creationId xmlns:a16="http://schemas.microsoft.com/office/drawing/2014/main" id="{066DE404-CE0D-4099-B2D8-AC378435714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5550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Synchronization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67B9D991-600B-415B-8F62-A95ED2FAF9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230225" y="1588165"/>
            <a:ext cx="7716838" cy="4976891"/>
          </a:xfrm>
        </p:spPr>
        <p:txBody>
          <a:bodyPr/>
          <a:lstStyle/>
          <a:p>
            <a:pPr marL="379413" indent="-379413">
              <a:defRPr/>
            </a:pPr>
            <a:r>
              <a:rPr lang="en-US" b="1" dirty="0">
                <a:solidFill>
                  <a:srgbClr val="006699"/>
                </a:solidFill>
                <a:latin typeface="+mj-lt"/>
              </a:rPr>
              <a:t>Blocking</a:t>
            </a:r>
            <a:r>
              <a:rPr lang="en-US" dirty="0">
                <a:cs typeface="ＭＳ Ｐゴシック" charset="-128"/>
              </a:rPr>
              <a:t> is considered </a:t>
            </a:r>
            <a:r>
              <a:rPr lang="en-US" b="1" dirty="0">
                <a:solidFill>
                  <a:srgbClr val="006699"/>
                </a:solidFill>
                <a:latin typeface="+mj-lt"/>
              </a:rPr>
              <a:t>synchronous</a:t>
            </a:r>
          </a:p>
          <a:p>
            <a:pPr marL="798513" lvl="1" indent="-341313">
              <a:defRPr/>
            </a:pPr>
            <a:r>
              <a:rPr lang="en-US" b="1" dirty="0"/>
              <a:t>Blocking send </a:t>
            </a:r>
            <a:r>
              <a:rPr lang="en-US" dirty="0"/>
              <a:t>--</a:t>
            </a:r>
            <a:r>
              <a:rPr lang="en-US" b="1" dirty="0"/>
              <a:t> </a:t>
            </a:r>
            <a:r>
              <a:rPr lang="en-US" dirty="0"/>
              <a:t>the sender is blocked until the message is received</a:t>
            </a:r>
          </a:p>
          <a:p>
            <a:pPr marL="798513" lvl="1" indent="-341313">
              <a:defRPr/>
            </a:pPr>
            <a:r>
              <a:rPr lang="en-US" b="1" dirty="0"/>
              <a:t>Blocking receive </a:t>
            </a:r>
            <a:r>
              <a:rPr lang="en-US" dirty="0"/>
              <a:t>--</a:t>
            </a:r>
            <a:r>
              <a:rPr lang="en-US" b="1" dirty="0"/>
              <a:t> </a:t>
            </a:r>
            <a:r>
              <a:rPr lang="en-US" dirty="0"/>
              <a:t>the receiver is  blocked until a message is available</a:t>
            </a:r>
          </a:p>
          <a:p>
            <a:pPr marL="379413" indent="-379413">
              <a:defRPr/>
            </a:pPr>
            <a:r>
              <a:rPr lang="en-US" b="1" dirty="0">
                <a:solidFill>
                  <a:srgbClr val="006699"/>
                </a:solidFill>
                <a:latin typeface="+mj-lt"/>
              </a:rPr>
              <a:t>Non-blocking</a:t>
            </a:r>
            <a:r>
              <a:rPr lang="en-US" dirty="0">
                <a:cs typeface="ＭＳ Ｐゴシック" charset="-128"/>
              </a:rPr>
              <a:t> is considered </a:t>
            </a:r>
            <a:r>
              <a:rPr lang="en-US" b="1" dirty="0">
                <a:solidFill>
                  <a:srgbClr val="006699"/>
                </a:solidFill>
                <a:latin typeface="+mj-lt"/>
              </a:rPr>
              <a:t>asynchronous</a:t>
            </a:r>
          </a:p>
          <a:p>
            <a:pPr marL="798513" lvl="1" indent="-341313">
              <a:defRPr/>
            </a:pPr>
            <a:r>
              <a:rPr lang="en-US" b="1" dirty="0"/>
              <a:t>Non-blocking send</a:t>
            </a:r>
            <a:r>
              <a:rPr lang="en-US" dirty="0"/>
              <a:t> -- the sender sends the message and continue</a:t>
            </a:r>
          </a:p>
          <a:p>
            <a:pPr marL="798513" lvl="1" indent="-341313">
              <a:defRPr/>
            </a:pPr>
            <a:r>
              <a:rPr lang="en-US" b="1" dirty="0"/>
              <a:t>Non-blocking receive</a:t>
            </a:r>
            <a:r>
              <a:rPr lang="en-US" dirty="0"/>
              <a:t> -- the receiver receives:</a:t>
            </a:r>
          </a:p>
          <a:p>
            <a:pPr marL="1141413" lvl="2" indent="-341313">
              <a:defRPr/>
            </a:pPr>
            <a:r>
              <a:rPr lang="en-US" dirty="0"/>
              <a:t>A valid message,  or </a:t>
            </a:r>
          </a:p>
          <a:p>
            <a:pPr marL="1141413" lvl="2" indent="-341313">
              <a:defRPr/>
            </a:pPr>
            <a:r>
              <a:rPr lang="en-US" dirty="0"/>
              <a:t>Null message</a:t>
            </a:r>
          </a:p>
          <a:p>
            <a:pPr marL="398463" indent="-341313">
              <a:defRPr/>
            </a:pPr>
            <a:r>
              <a:rPr lang="en-US" dirty="0">
                <a:ea typeface="ＭＳ Ｐゴシック" charset="0"/>
                <a:cs typeface="ＭＳ Ｐゴシック" charset="-128"/>
              </a:rPr>
              <a:t>Different combinations possible</a:t>
            </a:r>
          </a:p>
          <a:p>
            <a:pPr marL="798513" lvl="1" indent="-341313">
              <a:defRPr/>
            </a:pPr>
            <a:r>
              <a:rPr lang="en-US" dirty="0">
                <a:ea typeface="ＭＳ Ｐゴシック" charset="0"/>
              </a:rPr>
              <a:t>If both send and receive are blocking, we have a </a:t>
            </a:r>
            <a:r>
              <a:rPr lang="en-US" b="1" dirty="0">
                <a:solidFill>
                  <a:srgbClr val="006699"/>
                </a:solidFill>
                <a:latin typeface="+mj-lt"/>
              </a:rPr>
              <a:t>rendezvous</a:t>
            </a:r>
          </a:p>
          <a:p>
            <a:pPr marL="398463" indent="-341313">
              <a:defRPr/>
            </a:pPr>
            <a:endParaRPr lang="en-US" dirty="0">
              <a:cs typeface="ＭＳ Ｐゴシック" charset="-128"/>
            </a:endParaRPr>
          </a:p>
          <a:p>
            <a:pPr marL="1141413" lvl="2" indent="-341313">
              <a:buFont typeface="Monotype Sorts" pitchFamily="-84" charset="2"/>
              <a:buChar char="l"/>
              <a:defRPr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FB062E3-7EE3-4CB3-A7FD-45050A40F8C4}"/>
              </a:ext>
            </a:extLst>
          </p:cNvPr>
          <p:cNvSpPr txBox="1"/>
          <p:nvPr/>
        </p:nvSpPr>
        <p:spPr>
          <a:xfrm>
            <a:off x="866272" y="1091585"/>
            <a:ext cx="74716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9413" indent="-379413">
              <a:defRPr/>
            </a:pPr>
            <a:r>
              <a:rPr lang="en-US" dirty="0">
                <a:cs typeface="ＭＳ Ｐゴシック" charset="-128"/>
              </a:rPr>
              <a:t>Message passing may be either blocking or non-blocking</a:t>
            </a:r>
          </a:p>
        </p:txBody>
      </p:sp>
    </p:spTree>
    <p:extLst>
      <p:ext uri="{BB962C8B-B14F-4D97-AF65-F5344CB8AC3E}">
        <p14:creationId xmlns:p14="http://schemas.microsoft.com/office/powerpoint/2010/main" val="161592418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EFCCDAF0-ADCB-498D-ABA7-61D9ACD7A11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3018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Buffering</a:t>
            </a:r>
          </a:p>
        </p:txBody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9F3FAE0B-E324-4D81-9059-93D9D79F30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9000" y="1233488"/>
            <a:ext cx="7658100" cy="4530725"/>
          </a:xfrm>
        </p:spPr>
        <p:txBody>
          <a:bodyPr/>
          <a:lstStyle/>
          <a:p>
            <a:r>
              <a:rPr lang="en-US" altLang="en-US"/>
              <a:t>Queue of messages attached to the link.</a:t>
            </a:r>
          </a:p>
          <a:p>
            <a:r>
              <a:rPr lang="en-US" altLang="en-US"/>
              <a:t>Implemented in one of three ways</a:t>
            </a:r>
          </a:p>
          <a:p>
            <a:pPr lvl="1">
              <a:buFont typeface="Monotype Sorts" pitchFamily="-84" charset="2"/>
              <a:buNone/>
            </a:pPr>
            <a:r>
              <a:rPr lang="en-US" altLang="en-US">
                <a:solidFill>
                  <a:srgbClr val="CC6600"/>
                </a:solidFill>
              </a:rPr>
              <a:t>1.</a:t>
            </a:r>
            <a:r>
              <a:rPr lang="en-US" altLang="en-US"/>
              <a:t>	Zero capacity – no messages are queued on a link.</a:t>
            </a:r>
            <a:br>
              <a:rPr lang="en-US" altLang="en-US"/>
            </a:br>
            <a:r>
              <a:rPr lang="en-US" altLang="en-US"/>
              <a:t>Sender must wait for receiver (rendezvous)</a:t>
            </a:r>
          </a:p>
          <a:p>
            <a:pPr lvl="1">
              <a:buFont typeface="Monotype Sorts" pitchFamily="-84" charset="2"/>
              <a:buNone/>
            </a:pPr>
            <a:r>
              <a:rPr lang="en-US" altLang="en-US">
                <a:solidFill>
                  <a:srgbClr val="CC6600"/>
                </a:solidFill>
              </a:rPr>
              <a:t>2.</a:t>
            </a:r>
            <a:r>
              <a:rPr lang="en-US" altLang="en-US"/>
              <a:t>	Bounded capacity – finite length of </a:t>
            </a:r>
            <a:r>
              <a:rPr lang="en-US" altLang="en-US" i="1"/>
              <a:t>n</a:t>
            </a:r>
            <a:r>
              <a:rPr lang="en-US" altLang="en-US"/>
              <a:t> messages</a:t>
            </a:r>
            <a:br>
              <a:rPr lang="en-US" altLang="en-US"/>
            </a:br>
            <a:r>
              <a:rPr lang="en-US" altLang="en-US"/>
              <a:t>Sender must wait if link full</a:t>
            </a:r>
          </a:p>
          <a:p>
            <a:pPr lvl="1">
              <a:buFont typeface="Monotype Sorts" pitchFamily="-84" charset="2"/>
              <a:buNone/>
            </a:pPr>
            <a:r>
              <a:rPr lang="en-US" altLang="en-US">
                <a:solidFill>
                  <a:srgbClr val="CC6600"/>
                </a:solidFill>
              </a:rPr>
              <a:t>3.</a:t>
            </a:r>
            <a:r>
              <a:rPr lang="en-US" altLang="en-US"/>
              <a:t>	Unbounded capacity – infinite length </a:t>
            </a:r>
            <a:br>
              <a:rPr lang="en-US" altLang="en-US"/>
            </a:br>
            <a:r>
              <a:rPr lang="en-US" altLang="en-US"/>
              <a:t>Sender never waits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Title 1">
            <a:extLst>
              <a:ext uri="{FF2B5EF4-FFF2-40B4-BE49-F238E27FC236}">
                <a16:creationId xmlns:a16="http://schemas.microsoft.com/office/drawing/2014/main" id="{177B0164-79AB-466A-AEF8-910811B2B4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66788" y="225425"/>
            <a:ext cx="7850187" cy="576263"/>
          </a:xfrm>
        </p:spPr>
        <p:txBody>
          <a:bodyPr/>
          <a:lstStyle/>
          <a:p>
            <a:r>
              <a:rPr lang="en-US" altLang="en-US"/>
              <a:t>Examples of IPC Systems - POSIX</a:t>
            </a:r>
          </a:p>
        </p:txBody>
      </p:sp>
      <p:sp>
        <p:nvSpPr>
          <p:cNvPr id="96259" name="Content Placeholder 2">
            <a:extLst>
              <a:ext uri="{FF2B5EF4-FFF2-40B4-BE49-F238E27FC236}">
                <a16:creationId xmlns:a16="http://schemas.microsoft.com/office/drawing/2014/main" id="{97B56D75-D444-495A-8F21-29317312A8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911225" y="1233488"/>
            <a:ext cx="7577138" cy="4530725"/>
          </a:xfrm>
        </p:spPr>
        <p:txBody>
          <a:bodyPr/>
          <a:lstStyle/>
          <a:p>
            <a:r>
              <a:rPr lang="en-US" altLang="en-US" dirty="0"/>
              <a:t>POSIX Shared Memory</a:t>
            </a:r>
          </a:p>
          <a:p>
            <a:pPr lvl="1"/>
            <a:r>
              <a:rPr lang="en-US" altLang="en-US" dirty="0"/>
              <a:t>Process first creates shared memory segment</a:t>
            </a:r>
            <a:br>
              <a:rPr lang="en-US" altLang="en-US" dirty="0"/>
            </a:b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shm_fd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shm_open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(name, O CREAT | O RDWR, 0666);</a:t>
            </a:r>
          </a:p>
          <a:p>
            <a:pPr lvl="1"/>
            <a:r>
              <a:rPr lang="en-US" altLang="en-US" dirty="0"/>
              <a:t>Also used to open an existing segment</a:t>
            </a:r>
          </a:p>
          <a:p>
            <a:pPr lvl="1"/>
            <a:r>
              <a:rPr lang="en-US" altLang="en-US" dirty="0"/>
              <a:t>Set the size of the object</a:t>
            </a:r>
          </a:p>
          <a:p>
            <a:pPr>
              <a:buFont typeface="Monotype Sorts" pitchFamily="-84" charset="2"/>
              <a:buNone/>
            </a:pPr>
            <a:r>
              <a:rPr lang="en-US" altLang="en-US" dirty="0"/>
              <a:t>	            </a:t>
            </a:r>
            <a:r>
              <a:rPr lang="en-US" altLang="en-US" b="1" dirty="0" err="1">
                <a:latin typeface="Courier New" panose="02070309020205020404" pitchFamily="49" charset="0"/>
              </a:rPr>
              <a:t>ftruncate</a:t>
            </a:r>
            <a:r>
              <a:rPr lang="en-US" altLang="en-US" b="1" dirty="0">
                <a:latin typeface="Courier New" panose="02070309020205020404" pitchFamily="49" charset="0"/>
              </a:rPr>
              <a:t>(</a:t>
            </a:r>
            <a:r>
              <a:rPr lang="en-US" altLang="en-US" b="1" dirty="0" err="1">
                <a:latin typeface="Courier New" panose="02070309020205020404" pitchFamily="49" charset="0"/>
              </a:rPr>
              <a:t>shm_fd</a:t>
            </a:r>
            <a:r>
              <a:rPr lang="en-US" altLang="en-US" b="1" dirty="0">
                <a:latin typeface="Courier New" panose="02070309020205020404" pitchFamily="49" charset="0"/>
              </a:rPr>
              <a:t>, 4096); </a:t>
            </a:r>
          </a:p>
          <a:p>
            <a:pPr lvl="1"/>
            <a:r>
              <a:rPr lang="en-US" altLang="en-US" dirty="0"/>
              <a:t>Use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mmap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 </a:t>
            </a:r>
            <a:r>
              <a:rPr lang="en-US" altLang="en-US" dirty="0"/>
              <a:t>to memory-map a file pointer to the shared memory object</a:t>
            </a:r>
          </a:p>
          <a:p>
            <a:pPr lvl="1"/>
            <a:r>
              <a:rPr lang="en-US" altLang="en-US" dirty="0"/>
              <a:t>Reading and writing to shared memory is done by using the pointer returned by </a:t>
            </a:r>
            <a:r>
              <a:rPr lang="en-US" alt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mmap</a:t>
            </a:r>
            <a:r>
              <a:rPr lang="en-US" alt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altLang="en-US" dirty="0"/>
              <a:t>.</a:t>
            </a:r>
            <a:br>
              <a:rPr lang="en-US" altLang="en-US" dirty="0"/>
            </a:br>
            <a:br>
              <a:rPr lang="en-US" altLang="en-US" dirty="0"/>
            </a:br>
            <a:endParaRPr lang="en-US" altLang="en-US" b="1" dirty="0">
              <a:latin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Title 1">
            <a:extLst>
              <a:ext uri="{FF2B5EF4-FFF2-40B4-BE49-F238E27FC236}">
                <a16:creationId xmlns:a16="http://schemas.microsoft.com/office/drawing/2014/main" id="{35415C98-6AA0-438D-B9AC-E2E86386379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38238" y="170228"/>
            <a:ext cx="7548562" cy="576262"/>
          </a:xfrm>
        </p:spPr>
        <p:txBody>
          <a:bodyPr/>
          <a:lstStyle/>
          <a:p>
            <a:r>
              <a:rPr lang="en-US" altLang="en-US" dirty="0"/>
              <a:t>Examples of IPC Systems - Mach</a:t>
            </a:r>
          </a:p>
        </p:txBody>
      </p:sp>
      <p:sp>
        <p:nvSpPr>
          <p:cNvPr id="102403" name="Content Placeholder 2">
            <a:extLst>
              <a:ext uri="{FF2B5EF4-FFF2-40B4-BE49-F238E27FC236}">
                <a16:creationId xmlns:a16="http://schemas.microsoft.com/office/drawing/2014/main" id="{F7B5A04B-9E69-4538-9F47-9CD69C217C70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54075" y="1076325"/>
            <a:ext cx="7645400" cy="4530725"/>
          </a:xfrm>
        </p:spPr>
        <p:txBody>
          <a:bodyPr/>
          <a:lstStyle/>
          <a:p>
            <a:r>
              <a:rPr lang="en-US" altLang="en-US" dirty="0"/>
              <a:t>Mach communication is message based</a:t>
            </a:r>
          </a:p>
          <a:p>
            <a:pPr lvl="1"/>
            <a:r>
              <a:rPr lang="en-US" altLang="en-US" dirty="0"/>
              <a:t>Even system calls are messages</a:t>
            </a:r>
          </a:p>
          <a:p>
            <a:pPr lvl="1"/>
            <a:r>
              <a:rPr lang="en-US" altLang="en-US" dirty="0"/>
              <a:t>Each task gets two ports at creation  - Kernel and Notify</a:t>
            </a:r>
          </a:p>
          <a:p>
            <a:pPr lvl="1"/>
            <a:r>
              <a:rPr lang="en-US" altLang="en-US" dirty="0"/>
              <a:t>Messages are sent and received using the </a:t>
            </a:r>
            <a:r>
              <a:rPr lang="en-US" altLang="en-US" b="1" dirty="0" err="1">
                <a:latin typeface="Courier New" panose="02070309020205020404" pitchFamily="49" charset="0"/>
              </a:rPr>
              <a:t>mach_msg</a:t>
            </a:r>
            <a:r>
              <a:rPr lang="en-US" altLang="en-US" b="1" dirty="0">
                <a:latin typeface="Courier New" panose="02070309020205020404" pitchFamily="49" charset="0"/>
              </a:rPr>
              <a:t>() </a:t>
            </a:r>
            <a:r>
              <a:rPr lang="en-US" altLang="en-US" dirty="0"/>
              <a:t>function</a:t>
            </a:r>
          </a:p>
          <a:p>
            <a:pPr lvl="1"/>
            <a:r>
              <a:rPr lang="en-US" altLang="en-US" dirty="0"/>
              <a:t>Ports needed for communication, created via</a:t>
            </a:r>
          </a:p>
          <a:p>
            <a:pPr lvl="1">
              <a:buFont typeface="Monotype Sorts" pitchFamily="-84" charset="2"/>
              <a:buNone/>
            </a:pPr>
            <a:r>
              <a:rPr lang="en-US" altLang="en-US" b="1" dirty="0">
                <a:latin typeface="Courier New" panose="02070309020205020404" pitchFamily="49" charset="0"/>
              </a:rPr>
              <a:t>	      </a:t>
            </a:r>
            <a:r>
              <a:rPr lang="en-US" altLang="en-US" b="1" dirty="0" err="1">
                <a:latin typeface="Courier New" panose="02070309020205020404" pitchFamily="49" charset="0"/>
              </a:rPr>
              <a:t>mach_port_allocate</a:t>
            </a:r>
            <a:r>
              <a:rPr lang="en-US" altLang="en-US" b="1" dirty="0">
                <a:latin typeface="Courier New" panose="02070309020205020404" pitchFamily="49" charset="0"/>
              </a:rPr>
              <a:t>()</a:t>
            </a:r>
          </a:p>
          <a:p>
            <a:pPr lvl="1"/>
            <a:r>
              <a:rPr lang="en-US" altLang="en-US" dirty="0"/>
              <a:t>Send and receive are flexible; for example four options if mailbox full:</a:t>
            </a:r>
          </a:p>
          <a:p>
            <a:pPr lvl="2"/>
            <a:r>
              <a:rPr lang="en-US" altLang="en-US" dirty="0"/>
              <a:t>Wait indefinitely</a:t>
            </a:r>
          </a:p>
          <a:p>
            <a:pPr lvl="2"/>
            <a:r>
              <a:rPr lang="en-US" altLang="en-US" dirty="0"/>
              <a:t>Wait at most n milliseconds</a:t>
            </a:r>
          </a:p>
          <a:p>
            <a:pPr lvl="2"/>
            <a:r>
              <a:rPr lang="en-US" altLang="en-US" dirty="0"/>
              <a:t>Return immediately</a:t>
            </a:r>
          </a:p>
          <a:p>
            <a:pPr lvl="2"/>
            <a:r>
              <a:rPr lang="en-US" altLang="en-US" dirty="0"/>
              <a:t>Temporarily cache a message</a:t>
            </a:r>
          </a:p>
          <a:p>
            <a:pPr lvl="1"/>
            <a:endParaRPr lang="en-US" altLang="en-US" b="1" dirty="0">
              <a:latin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Title 1">
            <a:extLst>
              <a:ext uri="{FF2B5EF4-FFF2-40B4-BE49-F238E27FC236}">
                <a16:creationId xmlns:a16="http://schemas.microsoft.com/office/drawing/2014/main" id="{9AA84AD8-45BC-496F-93D4-85BB20F8DC0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59603" y="170670"/>
            <a:ext cx="8229600" cy="576263"/>
          </a:xfrm>
        </p:spPr>
        <p:txBody>
          <a:bodyPr/>
          <a:lstStyle/>
          <a:p>
            <a:r>
              <a:rPr lang="en-US" altLang="en-US" dirty="0"/>
              <a:t>Examples of IPC Systems – Windows</a:t>
            </a:r>
          </a:p>
        </p:txBody>
      </p:sp>
      <p:sp>
        <p:nvSpPr>
          <p:cNvPr id="107523" name="Content Placeholder 2">
            <a:extLst>
              <a:ext uri="{FF2B5EF4-FFF2-40B4-BE49-F238E27FC236}">
                <a16:creationId xmlns:a16="http://schemas.microsoft.com/office/drawing/2014/main" id="{31766832-DFC8-4A86-A2CF-46CA4D6FAF7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9950" y="1154113"/>
            <a:ext cx="6950075" cy="4530725"/>
          </a:xfrm>
        </p:spPr>
        <p:txBody>
          <a:bodyPr/>
          <a:lstStyle/>
          <a:p>
            <a:r>
              <a:rPr lang="en-US" altLang="en-US" dirty="0"/>
              <a:t>Message-passing centric via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advanced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local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procedure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call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0000"/>
                </a:solidFill>
              </a:rPr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LPC</a:t>
            </a:r>
            <a:r>
              <a:rPr lang="en-US" altLang="en-US" b="1" dirty="0">
                <a:solidFill>
                  <a:srgbClr val="000000"/>
                </a:solidFill>
              </a:rPr>
              <a:t>)</a:t>
            </a:r>
            <a:r>
              <a:rPr lang="en-US" altLang="en-US" dirty="0"/>
              <a:t> facility</a:t>
            </a:r>
          </a:p>
          <a:p>
            <a:pPr lvl="1"/>
            <a:r>
              <a:rPr lang="en-US" altLang="en-US" dirty="0"/>
              <a:t>Only works between processes on the same system</a:t>
            </a:r>
          </a:p>
          <a:p>
            <a:pPr lvl="1"/>
            <a:r>
              <a:rPr lang="en-US" altLang="en-US" dirty="0"/>
              <a:t>Uses ports (like mailboxes) to establish and maintain communication channels</a:t>
            </a:r>
          </a:p>
          <a:p>
            <a:pPr lvl="1"/>
            <a:r>
              <a:rPr lang="en-US" altLang="en-US" dirty="0"/>
              <a:t>Communication works as follows:</a:t>
            </a:r>
          </a:p>
          <a:p>
            <a:pPr lvl="2"/>
            <a:r>
              <a:rPr lang="en-US" altLang="en-US" dirty="0"/>
              <a:t>The client opens a handle to the subsystem’</a:t>
            </a:r>
            <a:r>
              <a:rPr lang="en-US" altLang="ja-JP" dirty="0"/>
              <a:t>s </a:t>
            </a:r>
            <a:r>
              <a:rPr lang="en-US" altLang="ja-JP" b="1" dirty="0">
                <a:solidFill>
                  <a:srgbClr val="006699"/>
                </a:solidFill>
                <a:latin typeface="+mj-lt"/>
              </a:rPr>
              <a:t>connection</a:t>
            </a:r>
            <a:r>
              <a:rPr lang="en-US" altLang="ja-JP" b="1" dirty="0">
                <a:solidFill>
                  <a:srgbClr val="0000FF"/>
                </a:solidFill>
              </a:rPr>
              <a:t> </a:t>
            </a:r>
            <a:r>
              <a:rPr lang="en-US" altLang="ja-JP" b="1" dirty="0">
                <a:solidFill>
                  <a:srgbClr val="006699"/>
                </a:solidFill>
                <a:latin typeface="+mj-lt"/>
              </a:rPr>
              <a:t>port</a:t>
            </a:r>
            <a:r>
              <a:rPr lang="en-US" altLang="ja-JP" dirty="0"/>
              <a:t> object.</a:t>
            </a:r>
          </a:p>
          <a:p>
            <a:pPr lvl="2"/>
            <a:r>
              <a:rPr lang="en-US" altLang="en-US" dirty="0"/>
              <a:t>The client sends a connection request.</a:t>
            </a:r>
          </a:p>
          <a:p>
            <a:pPr lvl="2"/>
            <a:r>
              <a:rPr lang="en-US" altLang="en-US" dirty="0"/>
              <a:t>The server creates two private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communication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ports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dirty="0"/>
              <a:t>and returns the handle to one of them to the client.</a:t>
            </a:r>
          </a:p>
          <a:p>
            <a:pPr lvl="2"/>
            <a:r>
              <a:rPr lang="en-US" altLang="en-US" dirty="0"/>
              <a:t>The client and server use the corresponding port handle to send messages or callbacks and to listen for replies.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Title 1">
            <a:extLst>
              <a:ext uri="{FF2B5EF4-FFF2-40B4-BE49-F238E27FC236}">
                <a16:creationId xmlns:a16="http://schemas.microsoft.com/office/drawing/2014/main" id="{1870AEF7-4CF4-41BC-81BB-29CC7F55AB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25525" y="228600"/>
            <a:ext cx="7810500" cy="576263"/>
          </a:xfrm>
        </p:spPr>
        <p:txBody>
          <a:bodyPr/>
          <a:lstStyle/>
          <a:p>
            <a:r>
              <a:rPr lang="en-US" altLang="en-US"/>
              <a:t>Local Procedure Calls in Windows</a:t>
            </a:r>
          </a:p>
        </p:txBody>
      </p:sp>
      <p:pic>
        <p:nvPicPr>
          <p:cNvPr id="109571" name="Picture 1">
            <a:extLst>
              <a:ext uri="{FF2B5EF4-FFF2-40B4-BE49-F238E27FC236}">
                <a16:creationId xmlns:a16="http://schemas.microsoft.com/office/drawing/2014/main" id="{0D6084EA-7656-42CC-8EAC-D97ED13454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3" y="1820863"/>
            <a:ext cx="6889750" cy="354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2">
            <a:extLst>
              <a:ext uri="{FF2B5EF4-FFF2-40B4-BE49-F238E27FC236}">
                <a16:creationId xmlns:a16="http://schemas.microsoft.com/office/drawing/2014/main" id="{C25BF9C1-AE04-4A77-B3E6-FD94636BD87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616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Pipes</a:t>
            </a:r>
          </a:p>
        </p:txBody>
      </p:sp>
      <p:sp>
        <p:nvSpPr>
          <p:cNvPr id="111619" name="Rectangle 3">
            <a:extLst>
              <a:ext uri="{FF2B5EF4-FFF2-40B4-BE49-F238E27FC236}">
                <a16:creationId xmlns:a16="http://schemas.microsoft.com/office/drawing/2014/main" id="{2C682366-2987-469E-AF71-AD20FF741E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4713" y="1154113"/>
            <a:ext cx="7588250" cy="4530725"/>
          </a:xfrm>
        </p:spPr>
        <p:txBody>
          <a:bodyPr/>
          <a:lstStyle/>
          <a:p>
            <a:r>
              <a:rPr lang="en-US" altLang="en-US" dirty="0"/>
              <a:t>Acts as a conduit allowing two processes to communicate</a:t>
            </a:r>
          </a:p>
          <a:p>
            <a:r>
              <a:rPr lang="en-US" altLang="en-US" dirty="0"/>
              <a:t>Issues:</a:t>
            </a:r>
          </a:p>
          <a:p>
            <a:pPr lvl="1"/>
            <a:r>
              <a:rPr lang="en-US" altLang="en-US" dirty="0"/>
              <a:t>Is communication unidirectional or bidirectional?</a:t>
            </a:r>
          </a:p>
          <a:p>
            <a:pPr lvl="1"/>
            <a:r>
              <a:rPr lang="en-US" altLang="en-US" dirty="0"/>
              <a:t>In the case of two-way communication, is it half or full-duplex?</a:t>
            </a:r>
          </a:p>
          <a:p>
            <a:pPr lvl="1"/>
            <a:r>
              <a:rPr lang="en-US" altLang="en-US" dirty="0"/>
              <a:t>Must there exist a relationship (i.e., </a:t>
            </a:r>
            <a:r>
              <a:rPr lang="en-US" altLang="en-US" b="1" i="1" dirty="0"/>
              <a:t>parent-child</a:t>
            </a:r>
            <a:r>
              <a:rPr lang="en-US" altLang="en-US" dirty="0"/>
              <a:t>) between the communicating processes?</a:t>
            </a:r>
          </a:p>
          <a:p>
            <a:pPr lvl="1"/>
            <a:r>
              <a:rPr lang="en-US" altLang="en-US" dirty="0"/>
              <a:t>Can the pipes be used over a network?</a:t>
            </a:r>
          </a:p>
          <a:p>
            <a:r>
              <a:rPr lang="en-US" altLang="en-US" b="1" dirty="0"/>
              <a:t>Ordinary pipes </a:t>
            </a:r>
            <a:r>
              <a:rPr lang="en-US" altLang="en-US" dirty="0"/>
              <a:t>– cannot be accessed  from outside the process that created it. Typically, a parent process creates a pipe and uses it to communicate with a child process that it created. </a:t>
            </a:r>
          </a:p>
          <a:p>
            <a:r>
              <a:rPr lang="en-US" altLang="en-US" b="1" dirty="0"/>
              <a:t>Named pipes </a:t>
            </a:r>
            <a:r>
              <a:rPr lang="en-US" altLang="en-US" dirty="0"/>
              <a:t>– can be accessed without a parent-child relationship.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pPr lvl="1"/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39FB78B1-A72C-494F-9718-8FF44F7505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576388" y="230188"/>
            <a:ext cx="6107112" cy="576262"/>
          </a:xfrm>
        </p:spPr>
        <p:txBody>
          <a:bodyPr/>
          <a:lstStyle/>
          <a:p>
            <a:pPr eaLnBrk="1" hangingPunct="1"/>
            <a:r>
              <a:rPr lang="en-US" altLang="en-US"/>
              <a:t>Process Concept (Cont.)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1B99AC1A-7079-467A-A88A-5DCC86E364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3750" y="1203325"/>
            <a:ext cx="6949621" cy="4595132"/>
          </a:xfrm>
        </p:spPr>
        <p:txBody>
          <a:bodyPr/>
          <a:lstStyle/>
          <a:p>
            <a:r>
              <a:rPr lang="en-US" altLang="en-US" dirty="0"/>
              <a:t>Program is </a:t>
            </a:r>
            <a:r>
              <a:rPr lang="en-US" altLang="en-US" b="1" dirty="0"/>
              <a:t>passive</a:t>
            </a:r>
            <a:r>
              <a:rPr lang="en-US" altLang="en-US" dirty="0"/>
              <a:t> entity stored on disk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executable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file</a:t>
            </a:r>
            <a:r>
              <a:rPr lang="en-US" altLang="en-US" dirty="0"/>
              <a:t>); process is </a:t>
            </a:r>
            <a:r>
              <a:rPr lang="en-US" altLang="en-US" b="1" dirty="0"/>
              <a:t>active</a:t>
            </a:r>
            <a:r>
              <a:rPr lang="en-US" altLang="en-US" b="1" i="1" dirty="0"/>
              <a:t> </a:t>
            </a:r>
          </a:p>
          <a:p>
            <a:pPr lvl="1"/>
            <a:r>
              <a:rPr lang="en-US" altLang="en-US" dirty="0"/>
              <a:t>Program becomes process when an executable file is loaded into memory</a:t>
            </a:r>
          </a:p>
          <a:p>
            <a:r>
              <a:rPr lang="en-US" altLang="en-US" dirty="0"/>
              <a:t>Execution of program started via GUI mouse clicks, command line entry of its name, etc.</a:t>
            </a:r>
          </a:p>
          <a:p>
            <a:r>
              <a:rPr lang="en-US" altLang="en-US" dirty="0"/>
              <a:t>One program can be several processes</a:t>
            </a:r>
          </a:p>
          <a:p>
            <a:pPr lvl="1"/>
            <a:r>
              <a:rPr lang="en-US" altLang="en-US" dirty="0"/>
              <a:t>Consider multiple users executing the same program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  <a:buFont typeface="Monotype Sorts" pitchFamily="-84" charset="2"/>
              <a:buNone/>
            </a:pPr>
            <a:endParaRPr lang="en-US" altLang="en-US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Title 6">
            <a:extLst>
              <a:ext uri="{FF2B5EF4-FFF2-40B4-BE49-F238E27FC236}">
                <a16:creationId xmlns:a16="http://schemas.microsoft.com/office/drawing/2014/main" id="{39BA9E19-E982-409D-855A-7A7246EB356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63878"/>
            <a:ext cx="8229600" cy="576262"/>
          </a:xfrm>
        </p:spPr>
        <p:txBody>
          <a:bodyPr/>
          <a:lstStyle/>
          <a:p>
            <a:r>
              <a:rPr lang="en-US" altLang="en-US" dirty="0"/>
              <a:t>Ordinary Pipes</a:t>
            </a:r>
          </a:p>
        </p:txBody>
      </p:sp>
      <p:sp>
        <p:nvSpPr>
          <p:cNvPr id="113667" name="Content Placeholder 7">
            <a:extLst>
              <a:ext uri="{FF2B5EF4-FFF2-40B4-BE49-F238E27FC236}">
                <a16:creationId xmlns:a16="http://schemas.microsoft.com/office/drawing/2014/main" id="{F5BD8B2E-EBB3-49C3-9C8D-A24250F505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68363" y="1138238"/>
            <a:ext cx="7537450" cy="4930775"/>
          </a:xfrm>
        </p:spPr>
        <p:txBody>
          <a:bodyPr/>
          <a:lstStyle/>
          <a:p>
            <a:r>
              <a:rPr lang="en-US" altLang="en-US" dirty="0"/>
              <a:t>Ordinary Pipes</a:t>
            </a:r>
            <a:r>
              <a:rPr lang="en-US" altLang="en-US" b="1" dirty="0"/>
              <a:t> </a:t>
            </a:r>
            <a:r>
              <a:rPr lang="en-US" altLang="en-US" dirty="0"/>
              <a:t>allow communication in standard producer-consumer style</a:t>
            </a:r>
          </a:p>
          <a:p>
            <a:r>
              <a:rPr lang="en-US" altLang="en-US" dirty="0"/>
              <a:t>Producer writes to one end (the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write-end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dirty="0"/>
              <a:t>of the pipe)</a:t>
            </a:r>
          </a:p>
          <a:p>
            <a:r>
              <a:rPr lang="en-US" altLang="en-US" dirty="0"/>
              <a:t>Consumer reads from the other end (the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read-end</a:t>
            </a:r>
            <a:r>
              <a:rPr lang="en-US" altLang="en-US" i="1" dirty="0"/>
              <a:t> </a:t>
            </a:r>
            <a:r>
              <a:rPr lang="en-US" altLang="en-US" dirty="0"/>
              <a:t>of the pipe)</a:t>
            </a:r>
          </a:p>
          <a:p>
            <a:r>
              <a:rPr lang="en-US" altLang="en-US" dirty="0"/>
              <a:t>Ordinary pipes are therefore unidirectional</a:t>
            </a:r>
          </a:p>
          <a:p>
            <a:r>
              <a:rPr lang="en-US" altLang="en-US" dirty="0"/>
              <a:t>Require parent-child relationship between communicating processes</a:t>
            </a:r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dirty="0"/>
          </a:p>
          <a:p>
            <a:pPr>
              <a:buFont typeface="Monotype Sorts" pitchFamily="-84" charset="2"/>
              <a:buNone/>
            </a:pPr>
            <a:endParaRPr lang="en-US" altLang="en-US" sz="800" dirty="0"/>
          </a:p>
          <a:p>
            <a:r>
              <a:rPr lang="en-US" altLang="en-US" dirty="0"/>
              <a:t>Windows calls these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anonymous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pipes</a:t>
            </a:r>
          </a:p>
        </p:txBody>
      </p:sp>
      <p:pic>
        <p:nvPicPr>
          <p:cNvPr id="113668" name="Picture 1">
            <a:extLst>
              <a:ext uri="{FF2B5EF4-FFF2-40B4-BE49-F238E27FC236}">
                <a16:creationId xmlns:a16="http://schemas.microsoft.com/office/drawing/2014/main" id="{7F3119A2-4C8F-4927-A524-86ABC2A54F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313" y="3530600"/>
            <a:ext cx="3889375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Title 6">
            <a:extLst>
              <a:ext uri="{FF2B5EF4-FFF2-40B4-BE49-F238E27FC236}">
                <a16:creationId xmlns:a16="http://schemas.microsoft.com/office/drawing/2014/main" id="{F46E3781-78DE-4BB1-BE01-A0E3071BAB5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3075" y="217488"/>
            <a:ext cx="8229600" cy="576262"/>
          </a:xfrm>
        </p:spPr>
        <p:txBody>
          <a:bodyPr/>
          <a:lstStyle/>
          <a:p>
            <a:r>
              <a:rPr lang="en-US" altLang="en-US"/>
              <a:t>Named Pipes</a:t>
            </a:r>
          </a:p>
        </p:txBody>
      </p:sp>
      <p:sp>
        <p:nvSpPr>
          <p:cNvPr id="115715" name="Content Placeholder 7">
            <a:extLst>
              <a:ext uri="{FF2B5EF4-FFF2-40B4-BE49-F238E27FC236}">
                <a16:creationId xmlns:a16="http://schemas.microsoft.com/office/drawing/2014/main" id="{18F2E9C8-16A0-4DAA-AF49-56C9A6E9D6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85825" y="1233488"/>
            <a:ext cx="7651750" cy="4530725"/>
          </a:xfrm>
        </p:spPr>
        <p:txBody>
          <a:bodyPr/>
          <a:lstStyle/>
          <a:p>
            <a:r>
              <a:rPr lang="en-US" altLang="en-US"/>
              <a:t>Named Pipes are more powerful than ordinary pipes</a:t>
            </a:r>
          </a:p>
          <a:p>
            <a:r>
              <a:rPr lang="en-US" altLang="en-US"/>
              <a:t>Communication is bidirectional</a:t>
            </a:r>
          </a:p>
          <a:p>
            <a:r>
              <a:rPr lang="en-US" altLang="en-US"/>
              <a:t>No parent-child relationship is necessary between the communicating processes</a:t>
            </a:r>
          </a:p>
          <a:p>
            <a:r>
              <a:rPr lang="en-US" altLang="en-US"/>
              <a:t>Several processes can use the named pipe for communication</a:t>
            </a:r>
          </a:p>
          <a:p>
            <a:r>
              <a:rPr lang="en-US" altLang="en-US"/>
              <a:t>Provided on both UNIX and Windows systems</a:t>
            </a:r>
          </a:p>
          <a:p>
            <a:endParaRPr lang="en-US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2">
            <a:extLst>
              <a:ext uri="{FF2B5EF4-FFF2-40B4-BE49-F238E27FC236}">
                <a16:creationId xmlns:a16="http://schemas.microsoft.com/office/drawing/2014/main" id="{A75C715D-993B-44C7-ADB7-9A677E467A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66763" y="2365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 sz="2800"/>
              <a:t>Communications in Client-Server Systems</a:t>
            </a:r>
          </a:p>
        </p:txBody>
      </p:sp>
      <p:sp>
        <p:nvSpPr>
          <p:cNvPr id="117763" name="Rectangle 3">
            <a:extLst>
              <a:ext uri="{FF2B5EF4-FFF2-40B4-BE49-F238E27FC236}">
                <a16:creationId xmlns:a16="http://schemas.microsoft.com/office/drawing/2014/main" id="{4D67705B-FB5C-413D-B899-1A626A2B7D7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89000" y="1233488"/>
            <a:ext cx="6794500" cy="4530725"/>
          </a:xfrm>
        </p:spPr>
        <p:txBody>
          <a:bodyPr/>
          <a:lstStyle/>
          <a:p>
            <a:r>
              <a:rPr lang="en-US" altLang="en-US"/>
              <a:t>Sockets</a:t>
            </a:r>
          </a:p>
          <a:p>
            <a:r>
              <a:rPr lang="en-US" altLang="en-US"/>
              <a:t>Remote Procedure Calls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>
            <a:extLst>
              <a:ext uri="{FF2B5EF4-FFF2-40B4-BE49-F238E27FC236}">
                <a16:creationId xmlns:a16="http://schemas.microsoft.com/office/drawing/2014/main" id="{9A89FFA0-4422-4D97-8EC3-0539C7C28F4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36538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Sockets</a:t>
            </a:r>
          </a:p>
        </p:txBody>
      </p:sp>
      <p:sp>
        <p:nvSpPr>
          <p:cNvPr id="119811" name="Rectangle 3">
            <a:extLst>
              <a:ext uri="{FF2B5EF4-FFF2-40B4-BE49-F238E27FC236}">
                <a16:creationId xmlns:a16="http://schemas.microsoft.com/office/drawing/2014/main" id="{7EE1CFE9-1B2A-4F4F-8A26-40D04D7473F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76300" y="1154113"/>
            <a:ext cx="7632700" cy="4530725"/>
          </a:xfrm>
        </p:spPr>
        <p:txBody>
          <a:bodyPr/>
          <a:lstStyle/>
          <a:p>
            <a:r>
              <a:rPr lang="en-US" altLang="en-US" dirty="0"/>
              <a:t>A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socket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dirty="0"/>
              <a:t>is defined as an endpoint for communication</a:t>
            </a:r>
            <a:endParaRPr lang="en-US" altLang="en-US" sz="800" dirty="0"/>
          </a:p>
          <a:p>
            <a:r>
              <a:rPr lang="en-US" altLang="en-US" dirty="0"/>
              <a:t>Concatenation of IP address and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port</a:t>
            </a:r>
            <a:r>
              <a:rPr lang="en-US" altLang="en-US" dirty="0"/>
              <a:t> – a number included at start of message packet to differentiate network services on a host</a:t>
            </a:r>
            <a:endParaRPr lang="en-US" altLang="en-US" sz="800" dirty="0"/>
          </a:p>
          <a:p>
            <a:r>
              <a:rPr lang="en-US" altLang="en-US" dirty="0"/>
              <a:t>The socket </a:t>
            </a:r>
            <a:r>
              <a:rPr lang="en-US" altLang="en-US" b="1" dirty="0"/>
              <a:t>161.25.19.8:1625</a:t>
            </a:r>
            <a:r>
              <a:rPr lang="en-US" altLang="en-US" dirty="0"/>
              <a:t> refers to port </a:t>
            </a:r>
            <a:r>
              <a:rPr lang="en-US" altLang="en-US" b="1" dirty="0"/>
              <a:t>1625</a:t>
            </a:r>
            <a:r>
              <a:rPr lang="en-US" altLang="en-US" dirty="0"/>
              <a:t> on host </a:t>
            </a:r>
            <a:r>
              <a:rPr lang="en-US" altLang="en-US" b="1" dirty="0"/>
              <a:t>161.25.19.8</a:t>
            </a:r>
            <a:endParaRPr lang="en-US" altLang="en-US" sz="800" b="1" dirty="0"/>
          </a:p>
          <a:p>
            <a:r>
              <a:rPr lang="en-US" altLang="en-US" dirty="0"/>
              <a:t>Communication consists between a pair of sockets</a:t>
            </a:r>
            <a:endParaRPr lang="en-US" altLang="en-US" sz="800" dirty="0"/>
          </a:p>
          <a:p>
            <a:r>
              <a:rPr lang="en-US" altLang="en-US" dirty="0"/>
              <a:t>All ports below 1024 are </a:t>
            </a:r>
            <a:r>
              <a:rPr lang="en-US" altLang="en-US" b="1" i="1" dirty="0"/>
              <a:t>well known</a:t>
            </a:r>
            <a:r>
              <a:rPr lang="en-US" altLang="en-US" dirty="0"/>
              <a:t>, used for standard services</a:t>
            </a:r>
            <a:endParaRPr lang="en-US" altLang="en-US" sz="800" dirty="0"/>
          </a:p>
          <a:p>
            <a:r>
              <a:rPr lang="en-US" altLang="en-US" dirty="0"/>
              <a:t>Special IP address 127.0.0.1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loopback</a:t>
            </a:r>
            <a:r>
              <a:rPr lang="en-US" altLang="en-US" dirty="0"/>
              <a:t>) to refer to system on which process is running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>
            <a:extLst>
              <a:ext uri="{FF2B5EF4-FFF2-40B4-BE49-F238E27FC236}">
                <a16:creationId xmlns:a16="http://schemas.microsoft.com/office/drawing/2014/main" id="{2ED2E090-F4D8-4519-90FE-FAC4503D24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57238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Socket Communication</a:t>
            </a:r>
          </a:p>
        </p:txBody>
      </p:sp>
      <p:pic>
        <p:nvPicPr>
          <p:cNvPr id="121859" name="Picture 1">
            <a:extLst>
              <a:ext uri="{FF2B5EF4-FFF2-40B4-BE49-F238E27FC236}">
                <a16:creationId xmlns:a16="http://schemas.microsoft.com/office/drawing/2014/main" id="{4D63FFD0-5A8A-4D78-9147-3649FE9110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7688" y="1676400"/>
            <a:ext cx="5440362" cy="370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2">
            <a:extLst>
              <a:ext uri="{FF2B5EF4-FFF2-40B4-BE49-F238E27FC236}">
                <a16:creationId xmlns:a16="http://schemas.microsoft.com/office/drawing/2014/main" id="{AC43FE53-E6DD-4685-9922-7444BF8AFB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Sockets in Java</a:t>
            </a:r>
          </a:p>
        </p:txBody>
      </p:sp>
      <p:sp>
        <p:nvSpPr>
          <p:cNvPr id="123907" name="Rectangle 3">
            <a:extLst>
              <a:ext uri="{FF2B5EF4-FFF2-40B4-BE49-F238E27FC236}">
                <a16:creationId xmlns:a16="http://schemas.microsoft.com/office/drawing/2014/main" id="{FDE461F4-16B3-46F4-BD43-800014F0C5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33488"/>
            <a:ext cx="3419475" cy="4530725"/>
          </a:xfrm>
        </p:spPr>
        <p:txBody>
          <a:bodyPr/>
          <a:lstStyle/>
          <a:p>
            <a:r>
              <a:rPr lang="en-US" altLang="en-US" dirty="0"/>
              <a:t>Three types of sockets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Connection-oriented</a:t>
            </a:r>
            <a:r>
              <a:rPr lang="en-US" altLang="en-US" b="1" dirty="0">
                <a:solidFill>
                  <a:srgbClr val="0000FF"/>
                </a:solidFill>
              </a:rPr>
              <a:t> </a:t>
            </a:r>
            <a:r>
              <a:rPr lang="en-US" altLang="en-US" dirty="0"/>
              <a:t>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TCP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Connectionless</a:t>
            </a:r>
            <a:r>
              <a:rPr lang="en-US" altLang="en-US" dirty="0"/>
              <a:t> (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UDP</a:t>
            </a:r>
            <a:r>
              <a:rPr lang="en-US" altLang="en-US" dirty="0"/>
              <a:t>)</a:t>
            </a:r>
          </a:p>
          <a:p>
            <a:pPr lvl="1"/>
            <a:r>
              <a:rPr lang="en-US" altLang="en-US" b="1" dirty="0" err="1">
                <a:latin typeface="Courier New" panose="02070309020205020404" pitchFamily="49" charset="0"/>
              </a:rPr>
              <a:t>MulticastSocket</a:t>
            </a:r>
            <a:r>
              <a:rPr lang="en-US" altLang="en-US" dirty="0"/>
              <a:t> class– data can be sent to multiple recipients</a:t>
            </a:r>
          </a:p>
          <a:p>
            <a:r>
              <a:rPr lang="en-US" altLang="en-US" dirty="0"/>
              <a:t>Consider this “Date” server in Java: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  <p:pic>
        <p:nvPicPr>
          <p:cNvPr id="123908" name="Picture 1">
            <a:extLst>
              <a:ext uri="{FF2B5EF4-FFF2-40B4-BE49-F238E27FC236}">
                <a16:creationId xmlns:a16="http://schemas.microsoft.com/office/drawing/2014/main" id="{EEE0770C-1450-4345-BEEA-A9C8ED78C9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925" y="1233488"/>
            <a:ext cx="4740275" cy="4722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Title 1">
            <a:extLst>
              <a:ext uri="{FF2B5EF4-FFF2-40B4-BE49-F238E27FC236}">
                <a16:creationId xmlns:a16="http://schemas.microsoft.com/office/drawing/2014/main" id="{C7511513-CD31-4692-851D-D1DB58E82D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Sockets in Java</a:t>
            </a:r>
          </a:p>
        </p:txBody>
      </p:sp>
      <p:sp>
        <p:nvSpPr>
          <p:cNvPr id="2" name="TextBox 2">
            <a:extLst>
              <a:ext uri="{FF2B5EF4-FFF2-40B4-BE49-F238E27FC236}">
                <a16:creationId xmlns:a16="http://schemas.microsoft.com/office/drawing/2014/main" id="{F8969296-5702-413C-B856-961B30BD42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75013" y="1123950"/>
            <a:ext cx="2852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90000"/>
              <a:buFont typeface="Monotype Sorts" pitchFamily="-84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  <a:cs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80000"/>
              <a:buFont typeface="Monotype Sorts" pitchFamily="-84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kumimoji="0" lang="en-US" altLang="en-US" dirty="0">
                <a:latin typeface="+mn-lt"/>
              </a:rPr>
              <a:t>The equivalent Date client</a:t>
            </a:r>
          </a:p>
        </p:txBody>
      </p:sp>
      <p:pic>
        <p:nvPicPr>
          <p:cNvPr id="125956" name="Picture 3">
            <a:extLst>
              <a:ext uri="{FF2B5EF4-FFF2-40B4-BE49-F238E27FC236}">
                <a16:creationId xmlns:a16="http://schemas.microsoft.com/office/drawing/2014/main" id="{80564BD1-BFAE-4AE7-BD99-CC3DE4A87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3325" y="1620838"/>
            <a:ext cx="4954588" cy="455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2">
            <a:extLst>
              <a:ext uri="{FF2B5EF4-FFF2-40B4-BE49-F238E27FC236}">
                <a16:creationId xmlns:a16="http://schemas.microsoft.com/office/drawing/2014/main" id="{81719306-4F82-48FE-911C-AE3ACD5990C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End of Chapter 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20AFA67C-5037-4199-ADB3-2B949804BC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22250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/>
              <a:t>Process in Memory</a:t>
            </a:r>
          </a:p>
        </p:txBody>
      </p:sp>
      <p:pic>
        <p:nvPicPr>
          <p:cNvPr id="15363" name="Picture 1">
            <a:extLst>
              <a:ext uri="{FF2B5EF4-FFF2-40B4-BE49-F238E27FC236}">
                <a16:creationId xmlns:a16="http://schemas.microsoft.com/office/drawing/2014/main" id="{56913459-B2A5-4780-A47A-63C55AF8C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7550" y="1595438"/>
            <a:ext cx="2655888" cy="4249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>
            <a:extLst>
              <a:ext uri="{FF2B5EF4-FFF2-40B4-BE49-F238E27FC236}">
                <a16:creationId xmlns:a16="http://schemas.microsoft.com/office/drawing/2014/main" id="{0890CFA9-9E5C-4419-8C0A-3AE15BC758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360488" y="228600"/>
            <a:ext cx="6251575" cy="576263"/>
          </a:xfrm>
        </p:spPr>
        <p:txBody>
          <a:bodyPr/>
          <a:lstStyle/>
          <a:p>
            <a:pPr eaLnBrk="1" hangingPunct="1"/>
            <a:r>
              <a:rPr lang="en-US" altLang="en-US"/>
              <a:t>Process State</a:t>
            </a:r>
          </a:p>
        </p:txBody>
      </p:sp>
      <p:sp>
        <p:nvSpPr>
          <p:cNvPr id="18435" name="Rectangle 3">
            <a:extLst>
              <a:ext uri="{FF2B5EF4-FFF2-40B4-BE49-F238E27FC236}">
                <a16:creationId xmlns:a16="http://schemas.microsoft.com/office/drawing/2014/main" id="{024CBB90-3DD4-48C6-830E-D5B680DA86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06450" y="1246188"/>
            <a:ext cx="7370763" cy="3254375"/>
          </a:xfrm>
        </p:spPr>
        <p:txBody>
          <a:bodyPr/>
          <a:lstStyle/>
          <a:p>
            <a:r>
              <a:rPr lang="en-US" altLang="en-US" dirty="0"/>
              <a:t>As a process executes, it changes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state</a:t>
            </a:r>
          </a:p>
          <a:p>
            <a:pPr lvl="1"/>
            <a:r>
              <a:rPr lang="en-US" altLang="en-US" b="1" dirty="0"/>
              <a:t>New</a:t>
            </a:r>
            <a:r>
              <a:rPr lang="en-US" altLang="en-US" dirty="0"/>
              <a:t>:  The process is being created</a:t>
            </a:r>
          </a:p>
          <a:p>
            <a:pPr lvl="1"/>
            <a:r>
              <a:rPr lang="en-US" altLang="en-US" b="1" dirty="0"/>
              <a:t>Running</a:t>
            </a:r>
            <a:r>
              <a:rPr lang="en-US" altLang="en-US" dirty="0"/>
              <a:t>:  Instructions are being executed</a:t>
            </a:r>
          </a:p>
          <a:p>
            <a:pPr lvl="1"/>
            <a:r>
              <a:rPr lang="en-US" altLang="en-US" b="1" dirty="0"/>
              <a:t>Waiting</a:t>
            </a:r>
            <a:r>
              <a:rPr lang="en-US" altLang="en-US" dirty="0"/>
              <a:t>:  The process is waiting for some event to occur</a:t>
            </a:r>
          </a:p>
          <a:p>
            <a:pPr lvl="1"/>
            <a:r>
              <a:rPr lang="en-US" altLang="en-US" b="1" dirty="0"/>
              <a:t>Ready</a:t>
            </a:r>
            <a:r>
              <a:rPr lang="en-US" altLang="en-US" dirty="0"/>
              <a:t>:  The process is waiting to be assigned to a processor</a:t>
            </a:r>
          </a:p>
          <a:p>
            <a:pPr lvl="1"/>
            <a:r>
              <a:rPr lang="en-US" altLang="en-US" b="1" dirty="0"/>
              <a:t>Terminated</a:t>
            </a:r>
            <a:r>
              <a:rPr lang="en-US" altLang="en-US" dirty="0"/>
              <a:t>:  The process has finished execution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>
            <a:extLst>
              <a:ext uri="{FF2B5EF4-FFF2-40B4-BE49-F238E27FC236}">
                <a16:creationId xmlns:a16="http://schemas.microsoft.com/office/drawing/2014/main" id="{03351C7C-1AE3-4532-A2F7-C7EB33BCDB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739775" y="228600"/>
            <a:ext cx="7947025" cy="576263"/>
          </a:xfrm>
        </p:spPr>
        <p:txBody>
          <a:bodyPr/>
          <a:lstStyle/>
          <a:p>
            <a:pPr eaLnBrk="1" hangingPunct="1"/>
            <a:r>
              <a:rPr lang="en-US" altLang="en-US"/>
              <a:t>Diagram of Process State</a:t>
            </a:r>
          </a:p>
        </p:txBody>
      </p:sp>
      <p:pic>
        <p:nvPicPr>
          <p:cNvPr id="20483" name="Picture 1">
            <a:extLst>
              <a:ext uri="{FF2B5EF4-FFF2-40B4-BE49-F238E27FC236}">
                <a16:creationId xmlns:a16="http://schemas.microsoft.com/office/drawing/2014/main" id="{C48543A4-67CA-450C-8237-41432A1A6B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913" y="2238375"/>
            <a:ext cx="5591175" cy="217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FC14ED24-AEFF-4F38-8076-4F8FF58C3F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66813" y="193903"/>
            <a:ext cx="75199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Control Block (PCB)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DEEAF946-6112-4200-8913-ED1F42CE1E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991" y="1823222"/>
            <a:ext cx="5616122" cy="4417927"/>
          </a:xfrm>
        </p:spPr>
        <p:txBody>
          <a:bodyPr/>
          <a:lstStyle/>
          <a:p>
            <a:r>
              <a:rPr lang="en-US" altLang="en-US" sz="1700" dirty="0"/>
              <a:t>Process state – running, waiting, etc.</a:t>
            </a:r>
          </a:p>
          <a:p>
            <a:r>
              <a:rPr lang="en-US" altLang="en-US" sz="1700" dirty="0"/>
              <a:t>Program counter – location of instruction to next execute</a:t>
            </a:r>
          </a:p>
          <a:p>
            <a:r>
              <a:rPr lang="en-US" altLang="en-US" sz="1700" dirty="0"/>
              <a:t>CPU registers – contents of all process-centric registers</a:t>
            </a:r>
          </a:p>
          <a:p>
            <a:r>
              <a:rPr lang="en-US" altLang="en-US" sz="1700" dirty="0"/>
              <a:t>CPU scheduling information- priorities, scheduling queue pointers</a:t>
            </a:r>
          </a:p>
          <a:p>
            <a:r>
              <a:rPr lang="en-US" altLang="en-US" sz="1700" dirty="0"/>
              <a:t>Memory-management information – memory allocated to the process</a:t>
            </a:r>
          </a:p>
          <a:p>
            <a:r>
              <a:rPr lang="en-US" altLang="en-US" sz="1700" dirty="0"/>
              <a:t>Accounting information – CPU used, clock time elapsed since start, time limits</a:t>
            </a:r>
          </a:p>
          <a:p>
            <a:r>
              <a:rPr lang="en-US" altLang="en-US" sz="1700" dirty="0"/>
              <a:t>I/O status information – I/O devices allocated to process, list of open files</a:t>
            </a:r>
          </a:p>
          <a:p>
            <a:endParaRPr lang="en-US" altLang="en-US" dirty="0"/>
          </a:p>
        </p:txBody>
      </p:sp>
      <p:pic>
        <p:nvPicPr>
          <p:cNvPr id="22532" name="Picture 1">
            <a:extLst>
              <a:ext uri="{FF2B5EF4-FFF2-40B4-BE49-F238E27FC236}">
                <a16:creationId xmlns:a16="http://schemas.microsoft.com/office/drawing/2014/main" id="{4C1B42D7-9239-4535-8C25-EF8AF0D92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729" y="2121125"/>
            <a:ext cx="1854200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519650-4D5E-45C9-BCF6-B2C0554D33E2}"/>
              </a:ext>
            </a:extLst>
          </p:cNvPr>
          <p:cNvSpPr txBox="1"/>
          <p:nvPr/>
        </p:nvSpPr>
        <p:spPr>
          <a:xfrm>
            <a:off x="769490" y="1110345"/>
            <a:ext cx="6874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700" dirty="0"/>
              <a:t>Information associated with each process(also called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task</a:t>
            </a:r>
            <a:r>
              <a:rPr lang="en-US" altLang="en-US" sz="1700" b="1" dirty="0">
                <a:solidFill>
                  <a:srgbClr val="3366FF"/>
                </a:solidFill>
              </a:rPr>
              <a:t>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control</a:t>
            </a:r>
            <a:r>
              <a:rPr lang="en-US" altLang="en-US" sz="1700" b="1" dirty="0">
                <a:solidFill>
                  <a:srgbClr val="3366FF"/>
                </a:solidFill>
              </a:rPr>
              <a:t>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block</a:t>
            </a:r>
            <a:r>
              <a:rPr lang="en-US" altLang="en-US" sz="1700" dirty="0"/>
              <a:t>)</a:t>
            </a:r>
          </a:p>
          <a:p>
            <a:pPr>
              <a:buFont typeface="Monotype Sorts" pitchFamily="-84" charset="2"/>
              <a:buNone/>
            </a:pPr>
            <a:r>
              <a:rPr lang="en-US" altLang="en-US" dirty="0"/>
              <a:t>  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>
            <a:extLst>
              <a:ext uri="{FF2B5EF4-FFF2-40B4-BE49-F238E27FC236}">
                <a16:creationId xmlns:a16="http://schemas.microsoft.com/office/drawing/2014/main" id="{18D9066D-6E62-480A-A448-F88C6FB241E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41400" y="230188"/>
            <a:ext cx="7383463" cy="576262"/>
          </a:xfrm>
        </p:spPr>
        <p:txBody>
          <a:bodyPr/>
          <a:lstStyle/>
          <a:p>
            <a:pPr eaLnBrk="1" hangingPunct="1"/>
            <a:r>
              <a:rPr lang="en-US" altLang="en-US"/>
              <a:t>Threads</a:t>
            </a:r>
          </a:p>
        </p:txBody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5FE53719-71CB-4158-A535-768E646E48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3751" y="1059091"/>
            <a:ext cx="7116536" cy="4013652"/>
          </a:xfrm>
        </p:spPr>
        <p:txBody>
          <a:bodyPr/>
          <a:lstStyle/>
          <a:p>
            <a:r>
              <a:rPr lang="en-US" altLang="en-US" dirty="0"/>
              <a:t>So far, process has a single thread of execution</a:t>
            </a:r>
          </a:p>
          <a:p>
            <a:r>
              <a:rPr lang="en-US" altLang="en-US" dirty="0"/>
              <a:t>Consider having multiple program counters per process</a:t>
            </a:r>
          </a:p>
          <a:p>
            <a:pPr lvl="1"/>
            <a:r>
              <a:rPr lang="en-US" altLang="en-US" dirty="0"/>
              <a:t>Multiple locations can execute at once</a:t>
            </a:r>
          </a:p>
          <a:p>
            <a:pPr lvl="2"/>
            <a:r>
              <a:rPr lang="en-US" altLang="en-US" dirty="0"/>
              <a:t>Multiple threads of control -&gt;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threads</a:t>
            </a:r>
          </a:p>
          <a:p>
            <a:r>
              <a:rPr lang="en-US" altLang="en-US" dirty="0"/>
              <a:t>Must then have storage for thread details, multiple program counters in PCB</a:t>
            </a:r>
          </a:p>
          <a:p>
            <a:r>
              <a:rPr lang="en-US" altLang="en-US" dirty="0"/>
              <a:t>Explore in detail in Chapter 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16522</TotalTime>
  <Words>2187</Words>
  <Application>Microsoft Office PowerPoint</Application>
  <PresentationFormat>On-screen Show (4:3)</PresentationFormat>
  <Paragraphs>314</Paragraphs>
  <Slides>47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6" baseType="lpstr">
      <vt:lpstr>Arial</vt:lpstr>
      <vt:lpstr>Courier New</vt:lpstr>
      <vt:lpstr>Helvetica</vt:lpstr>
      <vt:lpstr>Monotype Sorts</vt:lpstr>
      <vt:lpstr>Times New Roman</vt:lpstr>
      <vt:lpstr>Verdana</vt:lpstr>
      <vt:lpstr>Webdings</vt:lpstr>
      <vt:lpstr>Wingdings</vt:lpstr>
      <vt:lpstr>os-8</vt:lpstr>
      <vt:lpstr>Chapter 3:  Processes</vt:lpstr>
      <vt:lpstr>Outline</vt:lpstr>
      <vt:lpstr>Process Concept</vt:lpstr>
      <vt:lpstr>Process Concept (Cont.)</vt:lpstr>
      <vt:lpstr>Process in Memory</vt:lpstr>
      <vt:lpstr>Process State</vt:lpstr>
      <vt:lpstr>Diagram of Process State</vt:lpstr>
      <vt:lpstr>Process Control Block (PCB)</vt:lpstr>
      <vt:lpstr>Threads</vt:lpstr>
      <vt:lpstr>Process Scheduling</vt:lpstr>
      <vt:lpstr>Representation of Process Scheduling</vt:lpstr>
      <vt:lpstr>CPU Switch From Process to Process</vt:lpstr>
      <vt:lpstr>Context Switch</vt:lpstr>
      <vt:lpstr>Operations on Processes</vt:lpstr>
      <vt:lpstr>Process Creation</vt:lpstr>
      <vt:lpstr>Process Creation (Cont.)</vt:lpstr>
      <vt:lpstr>A Tree of Processes in Linux</vt:lpstr>
      <vt:lpstr>C Program Forking Separate Process</vt:lpstr>
      <vt:lpstr>Process Termination</vt:lpstr>
      <vt:lpstr>Process Termination</vt:lpstr>
      <vt:lpstr>Android Process Importance Hierarchy</vt:lpstr>
      <vt:lpstr>Multiprocess Architecture – Chrome Browser</vt:lpstr>
      <vt:lpstr>Interprocess Communication</vt:lpstr>
      <vt:lpstr>Communications Models </vt:lpstr>
      <vt:lpstr>Producer-Consumer Problem</vt:lpstr>
      <vt:lpstr>IPC – Message Passing</vt:lpstr>
      <vt:lpstr>Message Passing (Cont.)</vt:lpstr>
      <vt:lpstr>Implementation of Communication Link</vt:lpstr>
      <vt:lpstr>Direct Communication</vt:lpstr>
      <vt:lpstr>Indirect Communication</vt:lpstr>
      <vt:lpstr>Indirect Communication (Cont.)</vt:lpstr>
      <vt:lpstr>Indirect Communication (Cont.)</vt:lpstr>
      <vt:lpstr>Synchronization</vt:lpstr>
      <vt:lpstr>Buffering</vt:lpstr>
      <vt:lpstr>Examples of IPC Systems - POSIX</vt:lpstr>
      <vt:lpstr>Examples of IPC Systems - Mach</vt:lpstr>
      <vt:lpstr>Examples of IPC Systems – Windows</vt:lpstr>
      <vt:lpstr>Local Procedure Calls in Windows</vt:lpstr>
      <vt:lpstr>Pipes</vt:lpstr>
      <vt:lpstr>Ordinary Pipes</vt:lpstr>
      <vt:lpstr>Named Pipes</vt:lpstr>
      <vt:lpstr>Communications in Client-Server Systems</vt:lpstr>
      <vt:lpstr>Sockets</vt:lpstr>
      <vt:lpstr>Socket Communication</vt:lpstr>
      <vt:lpstr>Sockets in Java</vt:lpstr>
      <vt:lpstr>Sockets in Java</vt:lpstr>
      <vt:lpstr>End of Chapter 3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Acer</cp:lastModifiedBy>
  <cp:revision>349</cp:revision>
  <cp:lastPrinted>2013-10-02T18:16:40Z</cp:lastPrinted>
  <dcterms:created xsi:type="dcterms:W3CDTF">2011-01-13T23:43:38Z</dcterms:created>
  <dcterms:modified xsi:type="dcterms:W3CDTF">2021-06-29T13:52:45Z</dcterms:modified>
</cp:coreProperties>
</file>